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7" r:id="rId20"/>
    <p:sldId id="278" r:id="rId21"/>
    <p:sldId id="279" r:id="rId22"/>
  </p:sldIdLst>
  <p:sldSz cx="9144000" cy="6858000" type="screen4x3"/>
  <p:notesSz cx="6797675" cy="9926638"/>
  <p:embeddedFontLst>
    <p:embeddedFont>
      <p:font typeface="Century Gothic" panose="020B0502020202020204" pitchFamily="3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7Sb9cSf1CdMBf84s6uchHhbgu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5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60" cy="498056"/>
          </a:xfrm>
          <a:prstGeom prst="rect">
            <a:avLst/>
          </a:prstGeom>
          <a:noFill/>
          <a:ln>
            <a:noFill/>
          </a:ln>
        </p:spPr>
        <p:txBody>
          <a:bodyPr spcFirstLastPara="1" wrap="square" lIns="92092" tIns="46034" rIns="92092" bIns="46034"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2" y="0"/>
            <a:ext cx="2945660" cy="498056"/>
          </a:xfrm>
          <a:prstGeom prst="rect">
            <a:avLst/>
          </a:prstGeom>
          <a:noFill/>
          <a:ln>
            <a:noFill/>
          </a:ln>
        </p:spPr>
        <p:txBody>
          <a:bodyPr spcFirstLastPara="1" wrap="square" lIns="92092" tIns="46034" rIns="92092" bIns="46034"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60" cy="498055"/>
          </a:xfrm>
          <a:prstGeom prst="rect">
            <a:avLst/>
          </a:prstGeom>
          <a:noFill/>
          <a:ln>
            <a:noFill/>
          </a:ln>
        </p:spPr>
        <p:txBody>
          <a:bodyPr spcFirstLastPara="1" wrap="square" lIns="92092" tIns="46034" rIns="92092" bIns="46034"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2" y="9428584"/>
            <a:ext cx="2945660" cy="498055"/>
          </a:xfrm>
          <a:prstGeom prst="rect">
            <a:avLst/>
          </a:prstGeom>
          <a:noFill/>
          <a:ln>
            <a:noFill/>
          </a:ln>
        </p:spPr>
        <p:txBody>
          <a:bodyPr spcFirstLastPara="1" wrap="square" lIns="92092" tIns="46034" rIns="92092" bIns="46034" anchor="b" anchorCtr="0">
            <a:noAutofit/>
          </a:bodyPr>
          <a:lstStyle/>
          <a:p>
            <a:pPr algn="r">
              <a:buSzPts val="1200"/>
            </a:pPr>
            <a:fld id="{00000000-1234-1234-1234-123412341234}" type="slidenum">
              <a:rPr lang="fr-FR" sz="1200" smtClean="0">
                <a:solidFill>
                  <a:schemeClr val="dk1"/>
                </a:solidFill>
                <a:latin typeface="Calibri"/>
                <a:ea typeface="Calibri"/>
                <a:cs typeface="Calibri"/>
                <a:sym typeface="Calibri"/>
              </a:rPr>
              <a:pPr algn="r">
                <a:buSzPts val="1200"/>
              </a:pPr>
              <a:t>‹N°›</a:t>
            </a:fld>
            <a:endParaRPr lang="fr-FR"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64" name="Google Shape;64;p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241" name="Google Shape;241;p1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3: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259" name="Google Shape;259;p1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277" name="Google Shape;277;p1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295" name="Google Shape;295;p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6: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314" name="Google Shape;314;p1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7: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362" name="Google Shape;362;p1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383" name="Google Shape;383;p1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9: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404" name="Google Shape;404;p1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0: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418" name="Google Shape;418;p2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2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p22: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453" name="Google Shape;453;p22:notes"/>
          <p:cNvSpPr txBox="1">
            <a:spLocks noGrp="1"/>
          </p:cNvSpPr>
          <p:nvPr>
            <p:ph type="sldNum" idx="12"/>
          </p:nvPr>
        </p:nvSpPr>
        <p:spPr>
          <a:xfrm>
            <a:off x="3850442" y="9428584"/>
            <a:ext cx="2945660" cy="498055"/>
          </a:xfrm>
          <a:prstGeom prst="rect">
            <a:avLst/>
          </a:prstGeom>
          <a:noFill/>
          <a:ln>
            <a:noFill/>
          </a:ln>
        </p:spPr>
        <p:txBody>
          <a:bodyPr spcFirstLastPara="1" wrap="square" lIns="92092" tIns="46034" rIns="92092" bIns="46034" anchor="b" anchorCtr="0">
            <a:noAutofit/>
          </a:bodyPr>
          <a:lstStyle/>
          <a:p>
            <a:pPr algn="r">
              <a:buSzPts val="1400"/>
            </a:pPr>
            <a:fld id="{00000000-1234-1234-1234-123412341234}" type="slidenum">
              <a:rPr lang="fr-FR"/>
              <a:pPr algn="r">
                <a:buSzPts val="1400"/>
              </a:p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71" name="Google Shape;71;p2: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3: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478" name="Google Shape;478;p2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4: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489" name="Google Shape;489;p2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79" name="Google Shape;79;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86" name="Google Shape;86;p4: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131" name="Google Shape;131;p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151" name="Google Shape;151;p6: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170" name="Google Shape;170;p7: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8: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182" name="Google Shape;182;p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1:notes"/>
          <p:cNvSpPr txBox="1">
            <a:spLocks noGrp="1"/>
          </p:cNvSpPr>
          <p:nvPr>
            <p:ph type="body" idx="1"/>
          </p:nvPr>
        </p:nvSpPr>
        <p:spPr>
          <a:xfrm>
            <a:off x="679768" y="4777195"/>
            <a:ext cx="5438140" cy="3908614"/>
          </a:xfrm>
          <a:prstGeom prst="rect">
            <a:avLst/>
          </a:prstGeom>
          <a:noFill/>
          <a:ln>
            <a:noFill/>
          </a:ln>
        </p:spPr>
        <p:txBody>
          <a:bodyPr spcFirstLastPara="1" wrap="square" lIns="92092" tIns="46034" rIns="92092" bIns="46034" anchor="t" anchorCtr="0">
            <a:noAutofit/>
          </a:bodyPr>
          <a:lstStyle/>
          <a:p>
            <a:pPr marL="0" indent="0"/>
            <a:endParaRPr/>
          </a:p>
        </p:txBody>
      </p:sp>
      <p:sp>
        <p:nvSpPr>
          <p:cNvPr id="222" name="Google Shape;222;p1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4"/>
        <p:cNvGrpSpPr/>
        <p:nvPr/>
      </p:nvGrpSpPr>
      <p:grpSpPr>
        <a:xfrm>
          <a:off x="0" y="0"/>
          <a:ext cx="0" cy="0"/>
          <a:chOff x="0" y="0"/>
          <a:chExt cx="0" cy="0"/>
        </a:xfrm>
      </p:grpSpPr>
      <p:sp>
        <p:nvSpPr>
          <p:cNvPr id="15" name="Google Shape;15;p26"/>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6"/>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17" name="Google Shape;17;p26"/>
          <p:cNvSpPr txBox="1">
            <a:spLocks noGrp="1"/>
          </p:cNvSpPr>
          <p:nvPr>
            <p:ph type="ctrTitle"/>
          </p:nvPr>
        </p:nvSpPr>
        <p:spPr>
          <a:xfrm>
            <a:off x="685800" y="1980947"/>
            <a:ext cx="7772400" cy="1793839"/>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5000"/>
              <a:buFont typeface="Montserrat"/>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ubTitle" idx="1"/>
          </p:nvPr>
        </p:nvSpPr>
        <p:spPr>
          <a:xfrm>
            <a:off x="1143000" y="3860171"/>
            <a:ext cx="6858000" cy="124399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2D2D2D"/>
              </a:buClr>
              <a:buSzPts val="2500"/>
              <a:buNone/>
              <a:defRPr sz="2500" cap="none">
                <a:solidFill>
                  <a:srgbClr val="2D2D2D"/>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p:cSld name="Titre et contenu">
    <p:spTree>
      <p:nvGrpSpPr>
        <p:cNvPr id="1" name="Shape 19"/>
        <p:cNvGrpSpPr/>
        <p:nvPr/>
      </p:nvGrpSpPr>
      <p:grpSpPr>
        <a:xfrm>
          <a:off x="0" y="0"/>
          <a:ext cx="0" cy="0"/>
          <a:chOff x="0" y="0"/>
          <a:chExt cx="0" cy="0"/>
        </a:xfrm>
      </p:grpSpPr>
      <p:sp>
        <p:nvSpPr>
          <p:cNvPr id="20" name="Google Shape;20;p27"/>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7"/>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22" name="Google Shape;22;p27"/>
          <p:cNvSpPr txBox="1">
            <a:spLocks noGrp="1"/>
          </p:cNvSpPr>
          <p:nvPr>
            <p:ph type="title"/>
          </p:nvPr>
        </p:nvSpPr>
        <p:spPr>
          <a:xfrm>
            <a:off x="628650" y="1287599"/>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628650" y="2425292"/>
            <a:ext cx="7886700" cy="35961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D2D2D"/>
              </a:buClr>
              <a:buSzPts val="2800"/>
              <a:buChar char="•"/>
              <a:defRPr>
                <a:solidFill>
                  <a:srgbClr val="2D2D2D"/>
                </a:solidFill>
              </a:defRPr>
            </a:lvl1pPr>
            <a:lvl2pPr marL="914400" lvl="1" indent="-381000" algn="l">
              <a:lnSpc>
                <a:spcPct val="90000"/>
              </a:lnSpc>
              <a:spcBef>
                <a:spcPts val="500"/>
              </a:spcBef>
              <a:spcAft>
                <a:spcPts val="0"/>
              </a:spcAft>
              <a:buClr>
                <a:srgbClr val="2D2D2D"/>
              </a:buClr>
              <a:buSzPts val="2400"/>
              <a:buChar char="•"/>
              <a:defRPr>
                <a:solidFill>
                  <a:srgbClr val="2D2D2D"/>
                </a:solidFill>
              </a:defRPr>
            </a:lvl2pPr>
            <a:lvl3pPr marL="1371600" lvl="2" indent="-355600" algn="l">
              <a:lnSpc>
                <a:spcPct val="90000"/>
              </a:lnSpc>
              <a:spcBef>
                <a:spcPts val="500"/>
              </a:spcBef>
              <a:spcAft>
                <a:spcPts val="0"/>
              </a:spcAft>
              <a:buClr>
                <a:srgbClr val="2D2D2D"/>
              </a:buClr>
              <a:buSzPts val="2000"/>
              <a:buChar char="•"/>
              <a:defRPr>
                <a:solidFill>
                  <a:srgbClr val="2D2D2D"/>
                </a:solidFill>
              </a:defRPr>
            </a:lvl3pPr>
            <a:lvl4pPr marL="1828800" lvl="3" indent="-342900" algn="l">
              <a:lnSpc>
                <a:spcPct val="90000"/>
              </a:lnSpc>
              <a:spcBef>
                <a:spcPts val="500"/>
              </a:spcBef>
              <a:spcAft>
                <a:spcPts val="0"/>
              </a:spcAft>
              <a:buClr>
                <a:srgbClr val="2D2D2D"/>
              </a:buClr>
              <a:buSzPts val="1800"/>
              <a:buChar char="•"/>
              <a:defRPr>
                <a:solidFill>
                  <a:srgbClr val="2D2D2D"/>
                </a:solidFill>
              </a:defRPr>
            </a:lvl4pPr>
            <a:lvl5pPr marL="2286000" lvl="4" indent="-342900" algn="l">
              <a:lnSpc>
                <a:spcPct val="90000"/>
              </a:lnSpc>
              <a:spcBef>
                <a:spcPts val="500"/>
              </a:spcBef>
              <a:spcAft>
                <a:spcPts val="0"/>
              </a:spcAft>
              <a:buClr>
                <a:srgbClr val="2D2D2D"/>
              </a:buClr>
              <a:buSzPts val="1800"/>
              <a:buChar char="•"/>
              <a:defRPr>
                <a:solidFill>
                  <a:srgbClr val="2D2D2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p:cSld name="Titre de section">
    <p:spTree>
      <p:nvGrpSpPr>
        <p:cNvPr id="1" name="Shape 24"/>
        <p:cNvGrpSpPr/>
        <p:nvPr/>
      </p:nvGrpSpPr>
      <p:grpSpPr>
        <a:xfrm>
          <a:off x="0" y="0"/>
          <a:ext cx="0" cy="0"/>
          <a:chOff x="0" y="0"/>
          <a:chExt cx="0" cy="0"/>
        </a:xfrm>
      </p:grpSpPr>
      <p:sp>
        <p:nvSpPr>
          <p:cNvPr id="25" name="Google Shape;25;p28"/>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27" name="Google Shape;27;p28"/>
          <p:cNvSpPr txBox="1">
            <a:spLocks noGrp="1"/>
          </p:cNvSpPr>
          <p:nvPr>
            <p:ph type="title"/>
          </p:nvPr>
        </p:nvSpPr>
        <p:spPr>
          <a:xfrm>
            <a:off x="623888" y="2227193"/>
            <a:ext cx="7886700" cy="194845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6000"/>
              <a:buFont typeface="Montserrat"/>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8"/>
          <p:cNvSpPr txBox="1">
            <a:spLocks noGrp="1"/>
          </p:cNvSpPr>
          <p:nvPr>
            <p:ph type="body" idx="1"/>
          </p:nvPr>
        </p:nvSpPr>
        <p:spPr>
          <a:xfrm>
            <a:off x="623888" y="4265531"/>
            <a:ext cx="7886700" cy="646104"/>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p:cSld name="Deux contenus">
    <p:spTree>
      <p:nvGrpSpPr>
        <p:cNvPr id="1" name="Shape 29"/>
        <p:cNvGrpSpPr/>
        <p:nvPr/>
      </p:nvGrpSpPr>
      <p:grpSpPr>
        <a:xfrm>
          <a:off x="0" y="0"/>
          <a:ext cx="0" cy="0"/>
          <a:chOff x="0" y="0"/>
          <a:chExt cx="0" cy="0"/>
        </a:xfrm>
      </p:grpSpPr>
      <p:sp>
        <p:nvSpPr>
          <p:cNvPr id="30" name="Google Shape;30;p29"/>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32" name="Google Shape;32;p29"/>
          <p:cNvSpPr txBox="1">
            <a:spLocks noGrp="1"/>
          </p:cNvSpPr>
          <p:nvPr>
            <p:ph type="title"/>
          </p:nvPr>
        </p:nvSpPr>
        <p:spPr>
          <a:xfrm>
            <a:off x="628650" y="1339847"/>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body" idx="1"/>
          </p:nvPr>
        </p:nvSpPr>
        <p:spPr>
          <a:xfrm>
            <a:off x="628650" y="2477540"/>
            <a:ext cx="3886200" cy="35961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D2D2D"/>
              </a:buClr>
              <a:buSzPts val="2800"/>
              <a:buChar char="•"/>
              <a:defRPr>
                <a:solidFill>
                  <a:srgbClr val="2D2D2D"/>
                </a:solidFill>
              </a:defRPr>
            </a:lvl1pPr>
            <a:lvl2pPr marL="914400" lvl="1" indent="-381000" algn="l">
              <a:lnSpc>
                <a:spcPct val="90000"/>
              </a:lnSpc>
              <a:spcBef>
                <a:spcPts val="500"/>
              </a:spcBef>
              <a:spcAft>
                <a:spcPts val="0"/>
              </a:spcAft>
              <a:buClr>
                <a:srgbClr val="2D2D2D"/>
              </a:buClr>
              <a:buSzPts val="2400"/>
              <a:buChar char="•"/>
              <a:defRPr>
                <a:solidFill>
                  <a:srgbClr val="2D2D2D"/>
                </a:solidFill>
              </a:defRPr>
            </a:lvl2pPr>
            <a:lvl3pPr marL="1371600" lvl="2" indent="-355600" algn="l">
              <a:lnSpc>
                <a:spcPct val="90000"/>
              </a:lnSpc>
              <a:spcBef>
                <a:spcPts val="500"/>
              </a:spcBef>
              <a:spcAft>
                <a:spcPts val="0"/>
              </a:spcAft>
              <a:buClr>
                <a:srgbClr val="2D2D2D"/>
              </a:buClr>
              <a:buSzPts val="2000"/>
              <a:buChar char="•"/>
              <a:defRPr>
                <a:solidFill>
                  <a:srgbClr val="2D2D2D"/>
                </a:solidFill>
              </a:defRPr>
            </a:lvl3pPr>
            <a:lvl4pPr marL="1828800" lvl="3" indent="-342900" algn="l">
              <a:lnSpc>
                <a:spcPct val="90000"/>
              </a:lnSpc>
              <a:spcBef>
                <a:spcPts val="500"/>
              </a:spcBef>
              <a:spcAft>
                <a:spcPts val="0"/>
              </a:spcAft>
              <a:buClr>
                <a:srgbClr val="2D2D2D"/>
              </a:buClr>
              <a:buSzPts val="1800"/>
              <a:buChar char="•"/>
              <a:defRPr>
                <a:solidFill>
                  <a:srgbClr val="2D2D2D"/>
                </a:solidFill>
              </a:defRPr>
            </a:lvl4pPr>
            <a:lvl5pPr marL="2286000" lvl="4" indent="-342900" algn="l">
              <a:lnSpc>
                <a:spcPct val="90000"/>
              </a:lnSpc>
              <a:spcBef>
                <a:spcPts val="500"/>
              </a:spcBef>
              <a:spcAft>
                <a:spcPts val="0"/>
              </a:spcAft>
              <a:buClr>
                <a:srgbClr val="2D2D2D"/>
              </a:buClr>
              <a:buSzPts val="1800"/>
              <a:buChar char="•"/>
              <a:defRPr>
                <a:solidFill>
                  <a:srgbClr val="2D2D2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29"/>
          <p:cNvSpPr txBox="1">
            <a:spLocks noGrp="1"/>
          </p:cNvSpPr>
          <p:nvPr>
            <p:ph type="body" idx="2"/>
          </p:nvPr>
        </p:nvSpPr>
        <p:spPr>
          <a:xfrm>
            <a:off x="4629150" y="2477540"/>
            <a:ext cx="3886200" cy="35961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2D2D2D"/>
              </a:buClr>
              <a:buSzPts val="2800"/>
              <a:buChar char="•"/>
              <a:defRPr>
                <a:solidFill>
                  <a:srgbClr val="2D2D2D"/>
                </a:solidFill>
              </a:defRPr>
            </a:lvl1pPr>
            <a:lvl2pPr marL="914400" lvl="1" indent="-381000" algn="l">
              <a:lnSpc>
                <a:spcPct val="90000"/>
              </a:lnSpc>
              <a:spcBef>
                <a:spcPts val="500"/>
              </a:spcBef>
              <a:spcAft>
                <a:spcPts val="0"/>
              </a:spcAft>
              <a:buClr>
                <a:srgbClr val="2D2D2D"/>
              </a:buClr>
              <a:buSzPts val="2400"/>
              <a:buChar char="•"/>
              <a:defRPr>
                <a:solidFill>
                  <a:srgbClr val="2D2D2D"/>
                </a:solidFill>
              </a:defRPr>
            </a:lvl2pPr>
            <a:lvl3pPr marL="1371600" lvl="2" indent="-355600" algn="l">
              <a:lnSpc>
                <a:spcPct val="90000"/>
              </a:lnSpc>
              <a:spcBef>
                <a:spcPts val="500"/>
              </a:spcBef>
              <a:spcAft>
                <a:spcPts val="0"/>
              </a:spcAft>
              <a:buClr>
                <a:srgbClr val="2D2D2D"/>
              </a:buClr>
              <a:buSzPts val="2000"/>
              <a:buChar char="•"/>
              <a:defRPr>
                <a:solidFill>
                  <a:srgbClr val="2D2D2D"/>
                </a:solidFill>
              </a:defRPr>
            </a:lvl3pPr>
            <a:lvl4pPr marL="1828800" lvl="3" indent="-342900" algn="l">
              <a:lnSpc>
                <a:spcPct val="90000"/>
              </a:lnSpc>
              <a:spcBef>
                <a:spcPts val="500"/>
              </a:spcBef>
              <a:spcAft>
                <a:spcPts val="0"/>
              </a:spcAft>
              <a:buClr>
                <a:srgbClr val="2D2D2D"/>
              </a:buClr>
              <a:buSzPts val="1800"/>
              <a:buChar char="•"/>
              <a:defRPr>
                <a:solidFill>
                  <a:srgbClr val="2D2D2D"/>
                </a:solidFill>
              </a:defRPr>
            </a:lvl4pPr>
            <a:lvl5pPr marL="2286000" lvl="4" indent="-342900" algn="l">
              <a:lnSpc>
                <a:spcPct val="90000"/>
              </a:lnSpc>
              <a:spcBef>
                <a:spcPts val="500"/>
              </a:spcBef>
              <a:spcAft>
                <a:spcPts val="0"/>
              </a:spcAft>
              <a:buClr>
                <a:srgbClr val="2D2D2D"/>
              </a:buClr>
              <a:buSzPts val="1800"/>
              <a:buChar char="•"/>
              <a:defRPr>
                <a:solidFill>
                  <a:srgbClr val="2D2D2D"/>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p:cSld name="Comparaison">
    <p:spTree>
      <p:nvGrpSpPr>
        <p:cNvPr id="1" name="Shape 35"/>
        <p:cNvGrpSpPr/>
        <p:nvPr/>
      </p:nvGrpSpPr>
      <p:grpSpPr>
        <a:xfrm>
          <a:off x="0" y="0"/>
          <a:ext cx="0" cy="0"/>
          <a:chOff x="0" y="0"/>
          <a:chExt cx="0" cy="0"/>
        </a:xfrm>
      </p:grpSpPr>
      <p:sp>
        <p:nvSpPr>
          <p:cNvPr id="36" name="Google Shape;36;p30"/>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38" name="Google Shape;38;p30"/>
          <p:cNvSpPr txBox="1">
            <a:spLocks noGrp="1"/>
          </p:cNvSpPr>
          <p:nvPr>
            <p:ph type="title"/>
          </p:nvPr>
        </p:nvSpPr>
        <p:spPr>
          <a:xfrm>
            <a:off x="629841" y="1261475"/>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body" idx="1"/>
          </p:nvPr>
        </p:nvSpPr>
        <p:spPr>
          <a:xfrm>
            <a:off x="629842" y="2360437"/>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cap="none">
                <a:latin typeface="Montserrat"/>
                <a:ea typeface="Montserrat"/>
                <a:cs typeface="Montserrat"/>
                <a:sym typeface="Montserrat"/>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30"/>
          <p:cNvSpPr txBox="1">
            <a:spLocks noGrp="1"/>
          </p:cNvSpPr>
          <p:nvPr>
            <p:ph type="body" idx="2"/>
          </p:nvPr>
        </p:nvSpPr>
        <p:spPr>
          <a:xfrm>
            <a:off x="629842" y="3289802"/>
            <a:ext cx="3868340" cy="276828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0"/>
          <p:cNvSpPr txBox="1">
            <a:spLocks noGrp="1"/>
          </p:cNvSpPr>
          <p:nvPr>
            <p:ph type="body" idx="3"/>
          </p:nvPr>
        </p:nvSpPr>
        <p:spPr>
          <a:xfrm>
            <a:off x="4629150" y="2360437"/>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cap="none"/>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30"/>
          <p:cNvSpPr txBox="1">
            <a:spLocks noGrp="1"/>
          </p:cNvSpPr>
          <p:nvPr>
            <p:ph type="body" idx="4"/>
          </p:nvPr>
        </p:nvSpPr>
        <p:spPr>
          <a:xfrm>
            <a:off x="4629150" y="3289802"/>
            <a:ext cx="3887391" cy="2768285"/>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dk1"/>
              </a:buClr>
              <a:buSzPts val="2600"/>
              <a:buChar char="•"/>
              <a:defRPr sz="2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p:cSld name="Titre seul">
    <p:spTree>
      <p:nvGrpSpPr>
        <p:cNvPr id="1" name="Shape 43"/>
        <p:cNvGrpSpPr/>
        <p:nvPr/>
      </p:nvGrpSpPr>
      <p:grpSpPr>
        <a:xfrm>
          <a:off x="0" y="0"/>
          <a:ext cx="0" cy="0"/>
          <a:chOff x="0" y="0"/>
          <a:chExt cx="0" cy="0"/>
        </a:xfrm>
      </p:grpSpPr>
      <p:sp>
        <p:nvSpPr>
          <p:cNvPr id="44" name="Google Shape;44;p31"/>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46" name="Google Shape;46;p31"/>
          <p:cNvSpPr txBox="1">
            <a:spLocks noGrp="1"/>
          </p:cNvSpPr>
          <p:nvPr>
            <p:ph type="title"/>
          </p:nvPr>
        </p:nvSpPr>
        <p:spPr>
          <a:xfrm>
            <a:off x="628650" y="2946580"/>
            <a:ext cx="7886700" cy="995915"/>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D0363B"/>
              </a:buClr>
              <a:buSzPts val="4000"/>
              <a:buFont typeface="Montserrat"/>
              <a:buNone/>
              <a:defRPr cap="none">
                <a:solidFill>
                  <a:srgbClr val="D0363B"/>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 avec légende">
  <p:cSld name="Contenu avec légende">
    <p:spTree>
      <p:nvGrpSpPr>
        <p:cNvPr id="1" name="Shape 47"/>
        <p:cNvGrpSpPr/>
        <p:nvPr/>
      </p:nvGrpSpPr>
      <p:grpSpPr>
        <a:xfrm>
          <a:off x="0" y="0"/>
          <a:ext cx="0" cy="0"/>
          <a:chOff x="0" y="0"/>
          <a:chExt cx="0" cy="0"/>
        </a:xfrm>
      </p:grpSpPr>
      <p:sp>
        <p:nvSpPr>
          <p:cNvPr id="48" name="Google Shape;48;p32"/>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50" name="Google Shape;50;p32"/>
          <p:cNvSpPr txBox="1">
            <a:spLocks noGrp="1"/>
          </p:cNvSpPr>
          <p:nvPr>
            <p:ph type="body" idx="1"/>
          </p:nvPr>
        </p:nvSpPr>
        <p:spPr>
          <a:xfrm>
            <a:off x="3887391" y="1235623"/>
            <a:ext cx="4629150" cy="476399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1" name="Google Shape;51;p32"/>
          <p:cNvSpPr txBox="1">
            <a:spLocks noGrp="1"/>
          </p:cNvSpPr>
          <p:nvPr>
            <p:ph type="title"/>
          </p:nvPr>
        </p:nvSpPr>
        <p:spPr>
          <a:xfrm>
            <a:off x="629841" y="1264163"/>
            <a:ext cx="2949178" cy="803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body" idx="2"/>
          </p:nvPr>
        </p:nvSpPr>
        <p:spPr>
          <a:xfrm>
            <a:off x="629841" y="218803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 avec légende">
  <p:cSld name="Image avec légende">
    <p:spTree>
      <p:nvGrpSpPr>
        <p:cNvPr id="1" name="Shape 53"/>
        <p:cNvGrpSpPr/>
        <p:nvPr/>
      </p:nvGrpSpPr>
      <p:grpSpPr>
        <a:xfrm>
          <a:off x="0" y="0"/>
          <a:ext cx="0" cy="0"/>
          <a:chOff x="0" y="0"/>
          <a:chExt cx="0" cy="0"/>
        </a:xfrm>
      </p:grpSpPr>
      <p:sp>
        <p:nvSpPr>
          <p:cNvPr id="54" name="Google Shape;54;p33"/>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56" name="Google Shape;56;p33"/>
          <p:cNvSpPr txBox="1">
            <a:spLocks noGrp="1"/>
          </p:cNvSpPr>
          <p:nvPr>
            <p:ph type="title"/>
          </p:nvPr>
        </p:nvSpPr>
        <p:spPr>
          <a:xfrm>
            <a:off x="629841" y="1264163"/>
            <a:ext cx="2949178" cy="803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D0363B"/>
              </a:buClr>
              <a:buSzPts val="2400"/>
              <a:buFont typeface="Montserrat"/>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a:spLocks noGrp="1"/>
          </p:cNvSpPr>
          <p:nvPr>
            <p:ph type="pic" idx="2"/>
          </p:nvPr>
        </p:nvSpPr>
        <p:spPr>
          <a:xfrm>
            <a:off x="3887391" y="1264163"/>
            <a:ext cx="4629150" cy="4727518"/>
          </a:xfrm>
          <a:prstGeom prst="rect">
            <a:avLst/>
          </a:prstGeom>
          <a:noFill/>
          <a:ln>
            <a:noFill/>
          </a:ln>
        </p:spPr>
      </p:sp>
      <p:sp>
        <p:nvSpPr>
          <p:cNvPr id="58" name="Google Shape;58;p33"/>
          <p:cNvSpPr txBox="1">
            <a:spLocks noGrp="1"/>
          </p:cNvSpPr>
          <p:nvPr>
            <p:ph type="body" idx="1"/>
          </p:nvPr>
        </p:nvSpPr>
        <p:spPr>
          <a:xfrm>
            <a:off x="629841" y="218803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9"/>
        <p:cNvGrpSpPr/>
        <p:nvPr/>
      </p:nvGrpSpPr>
      <p:grpSpPr>
        <a:xfrm>
          <a:off x="0" y="0"/>
          <a:ext cx="0" cy="0"/>
          <a:chOff x="0" y="0"/>
          <a:chExt cx="0" cy="0"/>
        </a:xfrm>
      </p:grpSpPr>
      <p:sp>
        <p:nvSpPr>
          <p:cNvPr id="60" name="Google Shape;60;p34"/>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4"/>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ftr" idx="11"/>
          </p:nvPr>
        </p:nvSpPr>
        <p:spPr>
          <a:xfrm>
            <a:off x="220432" y="6356350"/>
            <a:ext cx="30861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2D2D2D"/>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ontserrat"/>
                <a:ea typeface="Montserrat"/>
                <a:cs typeface="Montserrat"/>
                <a:sym typeface="Montserrat"/>
              </a:defRPr>
            </a:lvl9pPr>
          </a:lstStyle>
          <a:p>
            <a:endParaRPr/>
          </a:p>
        </p:txBody>
      </p:sp>
      <p:sp>
        <p:nvSpPr>
          <p:cNvPr id="11" name="Google Shape;11;p25"/>
          <p:cNvSpPr txBox="1">
            <a:spLocks noGrp="1"/>
          </p:cNvSpPr>
          <p:nvPr>
            <p:ph type="sldNum" idx="12"/>
          </p:nvPr>
        </p:nvSpPr>
        <p:spPr>
          <a:xfrm>
            <a:off x="6889025"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2D2D2D"/>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fr-FR"/>
              <a:t>‹N°›</a:t>
            </a:fld>
            <a:endParaRPr/>
          </a:p>
        </p:txBody>
      </p:sp>
      <p:sp>
        <p:nvSpPr>
          <p:cNvPr id="12" name="Google Shape;12;p25"/>
          <p:cNvSpPr txBox="1">
            <a:spLocks noGrp="1"/>
          </p:cNvSpPr>
          <p:nvPr>
            <p:ph type="title"/>
          </p:nvPr>
        </p:nvSpPr>
        <p:spPr>
          <a:xfrm>
            <a:off x="628650" y="1313723"/>
            <a:ext cx="7886700" cy="995915"/>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D0363B"/>
              </a:buClr>
              <a:buSzPts val="4000"/>
              <a:buFont typeface="Montserrat"/>
              <a:buNone/>
              <a:defRPr sz="4000" b="0" i="0" u="none" strike="noStrike" cap="none">
                <a:solidFill>
                  <a:srgbClr val="D0363B"/>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628650" y="2451416"/>
            <a:ext cx="7886700" cy="359614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ontserrat"/>
                <a:ea typeface="Montserrat"/>
                <a:cs typeface="Montserrat"/>
                <a:sym typeface="Montserra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ontserrat"/>
                <a:ea typeface="Montserrat"/>
                <a:cs typeface="Montserrat"/>
                <a:sym typeface="Montserra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ontserrat"/>
                <a:ea typeface="Montserrat"/>
                <a:cs typeface="Montserrat"/>
                <a:sym typeface="Montserra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p:nvPr/>
        </p:nvSpPr>
        <p:spPr>
          <a:xfrm>
            <a:off x="0" y="0"/>
            <a:ext cx="9144000" cy="6858000"/>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sp>
        <p:nvSpPr>
          <p:cNvPr id="67" name="Google Shape;67;p1"/>
          <p:cNvSpPr txBox="1"/>
          <p:nvPr/>
        </p:nvSpPr>
        <p:spPr>
          <a:xfrm>
            <a:off x="508959" y="2277374"/>
            <a:ext cx="5391510" cy="64629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fr-FR" sz="3600" b="1" dirty="0">
                <a:solidFill>
                  <a:schemeClr val="lt1"/>
                </a:solidFill>
                <a:latin typeface="Century Gothic"/>
                <a:sym typeface="Century Gothic"/>
              </a:rPr>
              <a:t>CER PERCETTI </a:t>
            </a:r>
            <a:endParaRPr sz="1400" b="0" i="0" u="none" strike="noStrike" cap="none" dirty="0">
              <a:solidFill>
                <a:srgbClr val="000000"/>
              </a:solidFill>
              <a:latin typeface="Arial"/>
              <a:ea typeface="Arial"/>
              <a:cs typeface="Arial"/>
              <a:sym typeface="Arial"/>
            </a:endParaRPr>
          </a:p>
        </p:txBody>
      </p:sp>
      <p:pic>
        <p:nvPicPr>
          <p:cNvPr id="68" name="Google Shape;68;p1"/>
          <p:cNvPicPr preferRelativeResize="0"/>
          <p:nvPr/>
        </p:nvPicPr>
        <p:blipFill rotWithShape="1">
          <a:blip r:embed="rId3">
            <a:alphaModFix/>
          </a:blip>
          <a:srcRect/>
          <a:stretch/>
        </p:blipFill>
        <p:spPr>
          <a:xfrm>
            <a:off x="6689734" y="5847127"/>
            <a:ext cx="2273112" cy="7566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44" name="Google Shape;244;p12"/>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45" name="Google Shape;245;p12"/>
          <p:cNvSpPr txBox="1"/>
          <p:nvPr/>
        </p:nvSpPr>
        <p:spPr>
          <a:xfrm>
            <a:off x="1704227" y="652844"/>
            <a:ext cx="6728396"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fr-FR" sz="3200" b="1" i="0" u="sng" strike="noStrike" cap="none">
                <a:solidFill>
                  <a:srgbClr val="D0363B"/>
                </a:solidFill>
                <a:latin typeface="Century Gothic"/>
                <a:ea typeface="Century Gothic"/>
                <a:cs typeface="Century Gothic"/>
                <a:sym typeface="Century Gothic"/>
              </a:rPr>
              <a:t>PASSERELLE BOITE AUTO</a:t>
            </a:r>
            <a:br>
              <a:rPr lang="fr-FR" sz="3200" b="0" i="0" u="sng" strike="noStrike" cap="none">
                <a:solidFill>
                  <a:schemeClr val="dk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VERS BOÎTE MANUELLE</a:t>
            </a:r>
            <a:endParaRPr sz="1400" b="0" i="0" u="none" strike="noStrike" cap="none">
              <a:solidFill>
                <a:srgbClr val="000000"/>
              </a:solidFill>
              <a:latin typeface="Arial"/>
              <a:ea typeface="Arial"/>
              <a:cs typeface="Arial"/>
              <a:sym typeface="Arial"/>
            </a:endParaRPr>
          </a:p>
        </p:txBody>
      </p:sp>
      <p:sp>
        <p:nvSpPr>
          <p:cNvPr id="246" name="Google Shape;246;p12"/>
          <p:cNvSpPr txBox="1"/>
          <p:nvPr/>
        </p:nvSpPr>
        <p:spPr>
          <a:xfrm>
            <a:off x="6945515" y="6567301"/>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1.6 DU LABEL DE L’ETAT</a:t>
            </a:r>
            <a:endParaRPr sz="1400" b="0" i="0" u="none" strike="noStrike" cap="none">
              <a:solidFill>
                <a:srgbClr val="000000"/>
              </a:solidFill>
              <a:latin typeface="Arial"/>
              <a:ea typeface="Arial"/>
              <a:cs typeface="Arial"/>
              <a:sym typeface="Arial"/>
            </a:endParaRPr>
          </a:p>
        </p:txBody>
      </p:sp>
      <p:sp>
        <p:nvSpPr>
          <p:cNvPr id="247" name="Google Shape;247;p12"/>
          <p:cNvSpPr/>
          <p:nvPr/>
        </p:nvSpPr>
        <p:spPr>
          <a:xfrm>
            <a:off x="465023" y="1923300"/>
            <a:ext cx="8089680" cy="2112382"/>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48" name="Google Shape;248;p12"/>
          <p:cNvSpPr txBox="1"/>
          <p:nvPr/>
        </p:nvSpPr>
        <p:spPr>
          <a:xfrm>
            <a:off x="-1323615" y="4216078"/>
            <a:ext cx="5331572" cy="261610"/>
          </a:xfrm>
          <a:prstGeom prst="rect">
            <a:avLst/>
          </a:prstGeom>
          <a:noFill/>
          <a:ln>
            <a:noFill/>
          </a:ln>
        </p:spPr>
        <p:txBody>
          <a:bodyPr spcFirstLastPara="1" wrap="square" lIns="91425" tIns="45700" rIns="91425" bIns="45700" anchor="t" anchorCtr="0">
            <a:spAutoFit/>
          </a:bodyPr>
          <a:lstStyle/>
          <a:p>
            <a:pPr marL="285750" marR="0" lvl="0" indent="-215900" algn="l" rtl="0">
              <a:lnSpc>
                <a:spcPct val="100000"/>
              </a:lnSpc>
              <a:spcBef>
                <a:spcPts val="0"/>
              </a:spcBef>
              <a:spcAft>
                <a:spcPts val="0"/>
              </a:spcAft>
              <a:buClr>
                <a:schemeClr val="dk1"/>
              </a:buClr>
              <a:buSzPts val="1100"/>
              <a:buFont typeface="Montserrat"/>
              <a:buNone/>
            </a:pPr>
            <a:endParaRPr sz="1100" b="0" i="0" u="none" strike="noStrike" cap="none">
              <a:solidFill>
                <a:srgbClr val="3D3E44"/>
              </a:solidFill>
              <a:latin typeface="Century Gothic"/>
              <a:ea typeface="Century Gothic"/>
              <a:cs typeface="Century Gothic"/>
              <a:sym typeface="Century Gothic"/>
            </a:endParaRPr>
          </a:p>
        </p:txBody>
      </p:sp>
      <p:sp>
        <p:nvSpPr>
          <p:cNvPr id="249" name="Google Shape;249;p12"/>
          <p:cNvSpPr/>
          <p:nvPr/>
        </p:nvSpPr>
        <p:spPr>
          <a:xfrm rot="-2682505">
            <a:off x="5963032" y="3829099"/>
            <a:ext cx="3122147" cy="3126881"/>
          </a:xfrm>
          <a:prstGeom prst="diamond">
            <a:avLst/>
          </a:prstGeom>
          <a:solidFill>
            <a:srgbClr val="F5F4EE"/>
          </a:solidFill>
          <a:ln w="12700"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50" name="Google Shape;250;p12"/>
          <p:cNvSpPr txBox="1"/>
          <p:nvPr/>
        </p:nvSpPr>
        <p:spPr>
          <a:xfrm>
            <a:off x="6589699" y="4310004"/>
            <a:ext cx="1842924"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1" i="0" u="sng" strike="noStrike" cap="none">
                <a:solidFill>
                  <a:srgbClr val="D0363B"/>
                </a:solidFill>
                <a:latin typeface="Century Gothic"/>
                <a:ea typeface="Century Gothic"/>
                <a:cs typeface="Century Gothic"/>
                <a:sym typeface="Century Gothic"/>
              </a:rPr>
              <a:t>Objectif de la formation</a:t>
            </a:r>
            <a:endParaRPr sz="1400" b="0" i="0" u="none" strike="noStrike" cap="none">
              <a:solidFill>
                <a:srgbClr val="000000"/>
              </a:solidFill>
              <a:latin typeface="Arial"/>
              <a:ea typeface="Arial"/>
              <a:cs typeface="Arial"/>
              <a:sym typeface="Arial"/>
            </a:endParaRPr>
          </a:p>
        </p:txBody>
      </p:sp>
      <p:sp>
        <p:nvSpPr>
          <p:cNvPr id="251" name="Google Shape;251;p12"/>
          <p:cNvSpPr/>
          <p:nvPr/>
        </p:nvSpPr>
        <p:spPr>
          <a:xfrm>
            <a:off x="534303" y="1969579"/>
            <a:ext cx="3473653"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3D3E44"/>
                </a:solidFill>
                <a:latin typeface="Century Gothic"/>
                <a:ea typeface="Century Gothic"/>
                <a:cs typeface="Century Gothic"/>
                <a:sym typeface="Century Gothic"/>
              </a:rPr>
              <a:t>LE PROGRAMME</a:t>
            </a:r>
            <a:endParaRPr sz="1400" b="0" i="0" u="none" strike="noStrike" cap="none">
              <a:solidFill>
                <a:srgbClr val="000000"/>
              </a:solidFill>
              <a:latin typeface="Arial"/>
              <a:ea typeface="Arial"/>
              <a:cs typeface="Arial"/>
              <a:sym typeface="Arial"/>
            </a:endParaRPr>
          </a:p>
        </p:txBody>
      </p:sp>
      <p:sp>
        <p:nvSpPr>
          <p:cNvPr id="252" name="Google Shape;252;p12"/>
          <p:cNvSpPr/>
          <p:nvPr/>
        </p:nvSpPr>
        <p:spPr>
          <a:xfrm>
            <a:off x="465023" y="4625081"/>
            <a:ext cx="5849513" cy="1942219"/>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Avoir </a:t>
            </a:r>
            <a:r>
              <a:rPr lang="fr-FR" sz="900" b="1" i="0" u="none" strike="noStrike" cap="none">
                <a:solidFill>
                  <a:srgbClr val="3D3E44"/>
                </a:solidFill>
                <a:latin typeface="Century Gothic"/>
                <a:ea typeface="Century Gothic"/>
                <a:cs typeface="Century Gothic"/>
                <a:sym typeface="Century Gothic"/>
              </a:rPr>
              <a:t>obtenu le permis AUTO</a:t>
            </a:r>
            <a:r>
              <a:rPr lang="fr-FR" sz="900" b="0" i="0" u="none" strike="noStrike" cap="none">
                <a:solidFill>
                  <a:srgbClr val="3D3E44"/>
                </a:solidFill>
                <a:latin typeface="Century Gothic"/>
                <a:ea typeface="Century Gothic"/>
                <a:cs typeface="Century Gothic"/>
                <a:sym typeface="Century Gothic"/>
              </a:rPr>
              <a:t> </a:t>
            </a:r>
            <a:r>
              <a:rPr lang="fr-FR" sz="900" b="1" i="0" u="none" strike="noStrike" cap="none">
                <a:solidFill>
                  <a:srgbClr val="3D3E44"/>
                </a:solidFill>
                <a:latin typeface="Century Gothic"/>
                <a:ea typeface="Century Gothic"/>
                <a:cs typeface="Century Gothic"/>
                <a:sym typeface="Century Gothic"/>
              </a:rPr>
              <a:t>en boite auto</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le conducteur ne doit avoir commis aucune infraction donnant lieu à retrait de points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attestation de suivi de cette </a:t>
            </a:r>
            <a:r>
              <a:rPr lang="fr-FR" sz="900" b="1" i="0" u="none" strike="noStrike" cap="none">
                <a:solidFill>
                  <a:srgbClr val="3D3E44"/>
                </a:solidFill>
                <a:latin typeface="Century Gothic"/>
                <a:ea typeface="Century Gothic"/>
                <a:cs typeface="Century Gothic"/>
                <a:sym typeface="Century Gothic"/>
              </a:rPr>
              <a:t>formation complémentaire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Cette f</a:t>
            </a:r>
            <a:r>
              <a:rPr lang="fr-FR" sz="900" b="1" i="0" u="none" strike="noStrike" cap="none">
                <a:solidFill>
                  <a:srgbClr val="3D3E44"/>
                </a:solidFill>
                <a:latin typeface="Century Gothic"/>
                <a:ea typeface="Century Gothic"/>
                <a:cs typeface="Century Gothic"/>
                <a:sym typeface="Century Gothic"/>
              </a:rPr>
              <a:t>ormation </a:t>
            </a:r>
            <a:r>
              <a:rPr lang="fr-FR" sz="900" b="0" i="0" u="none" strike="noStrike" cap="none">
                <a:solidFill>
                  <a:srgbClr val="3D3E44"/>
                </a:solidFill>
                <a:latin typeface="Century Gothic"/>
                <a:ea typeface="Century Gothic"/>
                <a:cs typeface="Century Gothic"/>
                <a:sym typeface="Century Gothic"/>
              </a:rPr>
              <a:t> est dispensée par un enseignant de la conduite et de la sécurité routière titulaire d’une autorisation d’enseigner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Durée de la formation: 7 heures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Effectif de la formation: individuel</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Formation 100% pratique dont 1 heure de simulateur maximum</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900"/>
              <a:buFont typeface="Century Gothic"/>
              <a:buChar char="-"/>
            </a:pPr>
            <a:r>
              <a:rPr lang="fr-FR" sz="900" b="0" i="0" u="none" strike="noStrike" cap="none">
                <a:solidFill>
                  <a:srgbClr val="3D3E44"/>
                </a:solidFill>
                <a:latin typeface="Century Gothic"/>
                <a:ea typeface="Century Gothic"/>
                <a:cs typeface="Century Gothic"/>
                <a:sym typeface="Century Gothic"/>
              </a:rPr>
              <a:t>Pour pouvoir conduire un véhicule à boite manuel après la formation, il faut préalablement avoir mise à jour et être en possession du titre définitif de conduite correspondant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44"/>
              </a:solidFill>
              <a:latin typeface="Century Gothic"/>
              <a:ea typeface="Century Gothic"/>
              <a:cs typeface="Century Gothic"/>
              <a:sym typeface="Century Gothic"/>
            </a:endParaRPr>
          </a:p>
        </p:txBody>
      </p:sp>
      <p:sp>
        <p:nvSpPr>
          <p:cNvPr id="253" name="Google Shape;253;p12"/>
          <p:cNvSpPr/>
          <p:nvPr/>
        </p:nvSpPr>
        <p:spPr>
          <a:xfrm>
            <a:off x="465023" y="4287293"/>
            <a:ext cx="5849513"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900" b="1" i="0" u="none" strike="noStrike" cap="none">
                <a:solidFill>
                  <a:schemeClr val="lt1"/>
                </a:solidFill>
                <a:latin typeface="Century Gothic"/>
                <a:ea typeface="Century Gothic"/>
                <a:cs typeface="Century Gothic"/>
                <a:sym typeface="Century Gothic"/>
              </a:rPr>
              <a:t>LES CONDITIONS</a:t>
            </a:r>
            <a:endParaRPr sz="1400" b="0" i="0" u="none" strike="noStrike" cap="none">
              <a:solidFill>
                <a:srgbClr val="000000"/>
              </a:solidFill>
              <a:latin typeface="Arial"/>
              <a:ea typeface="Arial"/>
              <a:cs typeface="Arial"/>
              <a:sym typeface="Arial"/>
            </a:endParaRPr>
          </a:p>
        </p:txBody>
      </p:sp>
      <p:sp>
        <p:nvSpPr>
          <p:cNvPr id="254" name="Google Shape;254;p12"/>
          <p:cNvSpPr txBox="1"/>
          <p:nvPr/>
        </p:nvSpPr>
        <p:spPr>
          <a:xfrm>
            <a:off x="589297" y="2284031"/>
            <a:ext cx="7867333" cy="161582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1" i="0" u="none" strike="noStrike" cap="none">
                <a:solidFill>
                  <a:schemeClr val="lt1"/>
                </a:solidFill>
                <a:latin typeface="Century Gothic"/>
                <a:ea typeface="Century Gothic"/>
                <a:cs typeface="Century Gothic"/>
                <a:sym typeface="Century Gothic"/>
              </a:rPr>
              <a:t>Séquence 1 </a:t>
            </a:r>
            <a:r>
              <a:rPr lang="fr-FR" sz="900" b="0" i="0" u="none" strike="noStrike" cap="none">
                <a:solidFill>
                  <a:schemeClr val="lt1"/>
                </a:solidFill>
                <a:latin typeface="Century Gothic"/>
                <a:ea typeface="Century Gothic"/>
                <a:cs typeface="Century Gothic"/>
                <a:sym typeface="Century Gothic"/>
              </a:rPr>
              <a:t>: durée de 2 heures.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lt1"/>
                </a:solidFill>
                <a:latin typeface="Century Gothic"/>
                <a:ea typeface="Century Gothic"/>
                <a:cs typeface="Century Gothic"/>
                <a:sym typeface="Century Gothic"/>
              </a:rPr>
              <a:t>Dans un trafic nul ou faible, l'élève doit acquérir les connaissances et les compétences suivantes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lt1"/>
                </a:solidFill>
                <a:latin typeface="Century Gothic"/>
                <a:ea typeface="Century Gothic"/>
                <a:cs typeface="Century Gothic"/>
                <a:sym typeface="Century Gothic"/>
              </a:rPr>
              <a:t>- comprendre le principe du point de patinage de l'embrayage et assurer sa mise en œuvre ;</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chemeClr val="lt1"/>
              </a:buClr>
              <a:buSzPts val="900"/>
              <a:buFont typeface="Century Gothic"/>
              <a:buChar char="-"/>
            </a:pPr>
            <a:r>
              <a:rPr lang="fr-FR" sz="900" b="0" i="0" u="none" strike="noStrike" cap="none">
                <a:solidFill>
                  <a:schemeClr val="lt1"/>
                </a:solidFill>
                <a:latin typeface="Century Gothic"/>
                <a:ea typeface="Century Gothic"/>
                <a:cs typeface="Century Gothic"/>
                <a:sym typeface="Century Gothic"/>
              </a:rPr>
              <a:t>être en capacité de réaliser un démarrage en côte en toute sécurité.</a:t>
            </a:r>
            <a:endParaRPr sz="1400" b="0" i="0" u="none" strike="noStrike" cap="none">
              <a:solidFill>
                <a:srgbClr val="000000"/>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Montserrat"/>
              <a:buNone/>
            </a:pPr>
            <a:endParaRPr sz="9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900"/>
              <a:buFont typeface="Arial"/>
              <a:buNone/>
            </a:pPr>
            <a:r>
              <a:rPr lang="fr-FR" sz="900" b="1" i="0" u="none" strike="noStrike" cap="none">
                <a:solidFill>
                  <a:schemeClr val="lt1"/>
                </a:solidFill>
                <a:latin typeface="Century Gothic"/>
                <a:ea typeface="Century Gothic"/>
                <a:cs typeface="Century Gothic"/>
                <a:sym typeface="Century Gothic"/>
              </a:rPr>
              <a:t>Séquence 2 </a:t>
            </a:r>
            <a:r>
              <a:rPr lang="fr-FR" sz="900" b="0" i="0" u="none" strike="noStrike" cap="none">
                <a:solidFill>
                  <a:schemeClr val="lt1"/>
                </a:solidFill>
                <a:latin typeface="Century Gothic"/>
                <a:ea typeface="Century Gothic"/>
                <a:cs typeface="Century Gothic"/>
                <a:sym typeface="Century Gothic"/>
              </a:rPr>
              <a:t>: durée de 5 heures.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lt1"/>
                </a:solidFill>
                <a:latin typeface="Century Gothic"/>
                <a:ea typeface="Century Gothic"/>
                <a:cs typeface="Century Gothic"/>
                <a:sym typeface="Century Gothic"/>
              </a:rPr>
              <a:t>Cette séquence se déroule dans des conditions de circulation variées, simples et complexes. Elle permet l'acquisition des compétences suivantes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lt1"/>
                </a:solidFill>
                <a:latin typeface="Century Gothic"/>
                <a:ea typeface="Century Gothic"/>
                <a:cs typeface="Century Gothic"/>
                <a:sym typeface="Century Gothic"/>
              </a:rPr>
              <a:t>- savoir utiliser la boîte de vitesses manuelle de façon rationnelle et en toute sécurité dans les conditions de circulation précitées et adopter les techniques de l'éco-conduite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lt1"/>
                </a:solidFill>
                <a:latin typeface="Century Gothic"/>
                <a:ea typeface="Century Gothic"/>
                <a:cs typeface="Century Gothic"/>
                <a:sym typeface="Century Gothic"/>
              </a:rPr>
              <a:t>- être en capacité de diriger le véhicule en adaptant l'allure et la trajectoire à l'environnement et aux conditions de circulation.</a:t>
            </a:r>
            <a:endParaRPr sz="1400" b="0" i="0" u="none" strike="noStrike" cap="none">
              <a:solidFill>
                <a:srgbClr val="000000"/>
              </a:solidFill>
              <a:latin typeface="Arial"/>
              <a:ea typeface="Arial"/>
              <a:cs typeface="Arial"/>
              <a:sym typeface="Arial"/>
            </a:endParaRPr>
          </a:p>
        </p:txBody>
      </p:sp>
      <p:sp>
        <p:nvSpPr>
          <p:cNvPr id="255" name="Google Shape;255;p12"/>
          <p:cNvSpPr txBox="1"/>
          <p:nvPr/>
        </p:nvSpPr>
        <p:spPr>
          <a:xfrm>
            <a:off x="6533424" y="5005757"/>
            <a:ext cx="1949298"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A l'issue de la formation, le conducteur doit être en capacité d'utiliser, en sécurité, un véhicule muni d'un changement de vitesses manuel de façon simultanée avec les autres tâches de conduite</a:t>
            </a:r>
            <a:endParaRPr sz="1400" b="0" i="0" u="none" strike="noStrike" cap="none">
              <a:solidFill>
                <a:srgbClr val="000000"/>
              </a:solidFill>
              <a:latin typeface="Arial"/>
              <a:ea typeface="Arial"/>
              <a:cs typeface="Arial"/>
              <a:sym typeface="Arial"/>
            </a:endParaRPr>
          </a:p>
        </p:txBody>
      </p:sp>
      <p:pic>
        <p:nvPicPr>
          <p:cNvPr id="256" name="Google Shape;256;p12"/>
          <p:cNvPicPr preferRelativeResize="0"/>
          <p:nvPr/>
        </p:nvPicPr>
        <p:blipFill rotWithShape="1">
          <a:blip r:embed="rId3">
            <a:alphaModFix/>
          </a:blip>
          <a:srcRect/>
          <a:stretch/>
        </p:blipFill>
        <p:spPr>
          <a:xfrm>
            <a:off x="7140911" y="730960"/>
            <a:ext cx="1015898" cy="10150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3"/>
          <p:cNvSpPr/>
          <p:nvPr/>
        </p:nvSpPr>
        <p:spPr>
          <a:xfrm>
            <a:off x="704675" y="1857986"/>
            <a:ext cx="7885652" cy="4371364"/>
          </a:xfrm>
          <a:prstGeom prst="rect">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cxnSp>
        <p:nvCxnSpPr>
          <p:cNvPr id="262" name="Google Shape;262;p13"/>
          <p:cNvCxnSpPr/>
          <p:nvPr/>
        </p:nvCxnSpPr>
        <p:spPr>
          <a:xfrm>
            <a:off x="872675" y="3225392"/>
            <a:ext cx="7457593" cy="0"/>
          </a:xfrm>
          <a:prstGeom prst="straightConnector1">
            <a:avLst/>
          </a:prstGeom>
          <a:noFill/>
          <a:ln w="12700" cap="flat" cmpd="sng">
            <a:solidFill>
              <a:srgbClr val="2D2D2D"/>
            </a:solidFill>
            <a:prstDash val="solid"/>
            <a:miter lim="800000"/>
            <a:headEnd type="none" w="sm" len="sm"/>
            <a:tailEnd type="none" w="sm" len="sm"/>
          </a:ln>
        </p:spPr>
      </p:cxnSp>
      <p:cxnSp>
        <p:nvCxnSpPr>
          <p:cNvPr id="263" name="Google Shape;263;p13"/>
          <p:cNvCxnSpPr/>
          <p:nvPr/>
        </p:nvCxnSpPr>
        <p:spPr>
          <a:xfrm>
            <a:off x="872675" y="4380279"/>
            <a:ext cx="7457593" cy="0"/>
          </a:xfrm>
          <a:prstGeom prst="straightConnector1">
            <a:avLst/>
          </a:prstGeom>
          <a:noFill/>
          <a:ln w="12700" cap="flat" cmpd="sng">
            <a:solidFill>
              <a:srgbClr val="2D2D2D"/>
            </a:solidFill>
            <a:prstDash val="solid"/>
            <a:miter lim="800000"/>
            <a:headEnd type="none" w="sm" len="sm"/>
            <a:tailEnd type="none" w="sm" len="sm"/>
          </a:ln>
        </p:spPr>
      </p:cxnSp>
      <p:sp>
        <p:nvSpPr>
          <p:cNvPr id="264" name="Google Shape;264;p13"/>
          <p:cNvSpPr txBox="1"/>
          <p:nvPr/>
        </p:nvSpPr>
        <p:spPr>
          <a:xfrm>
            <a:off x="3088548" y="2046715"/>
            <a:ext cx="5241711"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Century Gothic"/>
              <a:buNone/>
            </a:pPr>
            <a:br>
              <a:rPr lang="fr-FR" sz="1600" b="0" i="0" u="none" strike="noStrike" cap="none">
                <a:solidFill>
                  <a:srgbClr val="000000"/>
                </a:solidFill>
                <a:latin typeface="Century Gothic"/>
                <a:ea typeface="Century Gothic"/>
                <a:cs typeface="Century Gothic"/>
                <a:sym typeface="Century Gothic"/>
              </a:rPr>
            </a:br>
            <a:r>
              <a:rPr lang="fr-FR" sz="1200" b="0" i="0" u="none" strike="noStrike" cap="none">
                <a:solidFill>
                  <a:srgbClr val="000000"/>
                </a:solidFill>
                <a:latin typeface="Century Gothic"/>
                <a:ea typeface="Century Gothic"/>
                <a:cs typeface="Century Gothic"/>
                <a:sym typeface="Century Gothic"/>
              </a:rPr>
              <a:t>L’évaluation de départ permet d’</a:t>
            </a:r>
            <a:r>
              <a:rPr lang="fr-FR" sz="1200" b="1" i="0" u="none" strike="noStrike" cap="none">
                <a:solidFill>
                  <a:srgbClr val="000000"/>
                </a:solidFill>
                <a:latin typeface="Century Gothic"/>
                <a:ea typeface="Century Gothic"/>
                <a:cs typeface="Century Gothic"/>
                <a:sym typeface="Century Gothic"/>
              </a:rPr>
              <a:t>estimer</a:t>
            </a:r>
            <a:r>
              <a:rPr lang="fr-FR" sz="1200" b="0" i="0" u="none" strike="noStrike" cap="none">
                <a:solidFill>
                  <a:srgbClr val="000000"/>
                </a:solidFill>
                <a:latin typeface="Century Gothic"/>
                <a:ea typeface="Century Gothic"/>
                <a:cs typeface="Century Gothic"/>
                <a:sym typeface="Century Gothic"/>
              </a:rPr>
              <a:t> le </a:t>
            </a:r>
            <a:r>
              <a:rPr lang="fr-FR" sz="1200" b="1" i="0" u="none" strike="noStrike" cap="none">
                <a:solidFill>
                  <a:srgbClr val="000000"/>
                </a:solidFill>
                <a:latin typeface="Century Gothic"/>
                <a:ea typeface="Century Gothic"/>
                <a:cs typeface="Century Gothic"/>
                <a:sym typeface="Century Gothic"/>
              </a:rPr>
              <a:t>nombre d’heures </a:t>
            </a:r>
            <a:r>
              <a:rPr lang="fr-FR" sz="1200" b="0" i="0" u="none" strike="noStrike" cap="none">
                <a:solidFill>
                  <a:srgbClr val="000000"/>
                </a:solidFill>
                <a:latin typeface="Century Gothic"/>
                <a:ea typeface="Century Gothic"/>
                <a:cs typeface="Century Gothic"/>
                <a:sym typeface="Century Gothic"/>
              </a:rPr>
              <a:t>dont l’élève aura besoin pour obtenir son permis de conduire dans les meilleures conditions d’apprentissage, et ainsi qu’une proposition chiffrée</a:t>
            </a:r>
            <a:endParaRPr sz="1400" b="0" i="0" u="none" strike="noStrike" cap="none">
              <a:solidFill>
                <a:srgbClr val="000000"/>
              </a:solidFill>
              <a:latin typeface="Arial"/>
              <a:ea typeface="Arial"/>
              <a:cs typeface="Arial"/>
              <a:sym typeface="Arial"/>
            </a:endParaRPr>
          </a:p>
        </p:txBody>
      </p:sp>
      <p:cxnSp>
        <p:nvCxnSpPr>
          <p:cNvPr id="265" name="Google Shape;265;p13"/>
          <p:cNvCxnSpPr/>
          <p:nvPr/>
        </p:nvCxnSpPr>
        <p:spPr>
          <a:xfrm>
            <a:off x="2954323" y="2045056"/>
            <a:ext cx="0" cy="3960000"/>
          </a:xfrm>
          <a:prstGeom prst="straightConnector1">
            <a:avLst/>
          </a:prstGeom>
          <a:noFill/>
          <a:ln w="12700" cap="flat" cmpd="sng">
            <a:solidFill>
              <a:srgbClr val="2D2D2D"/>
            </a:solidFill>
            <a:prstDash val="solid"/>
            <a:miter lim="800000"/>
            <a:headEnd type="none" w="sm" len="sm"/>
            <a:tailEnd type="none" w="sm" len="sm"/>
          </a:ln>
        </p:spPr>
      </p:cxnSp>
      <p:sp>
        <p:nvSpPr>
          <p:cNvPr id="266" name="Google Shape;266;p13"/>
          <p:cNvSpPr/>
          <p:nvPr/>
        </p:nvSpPr>
        <p:spPr>
          <a:xfrm>
            <a:off x="3134587" y="4799881"/>
            <a:ext cx="5195670" cy="998668"/>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dirty="0">
                <a:solidFill>
                  <a:srgbClr val="000000"/>
                </a:solidFill>
                <a:latin typeface="Century Gothic"/>
                <a:ea typeface="Century Gothic"/>
                <a:cs typeface="Century Gothic"/>
                <a:sym typeface="Century Gothic"/>
              </a:rPr>
              <a:t>- vos </a:t>
            </a:r>
            <a:r>
              <a:rPr lang="fr-FR" sz="1200" b="1" i="0" u="none" strike="noStrike" cap="none" dirty="0">
                <a:solidFill>
                  <a:srgbClr val="000000"/>
                </a:solidFill>
                <a:latin typeface="Century Gothic"/>
                <a:ea typeface="Century Gothic"/>
                <a:cs typeface="Century Gothic"/>
                <a:sym typeface="Century Gothic"/>
              </a:rPr>
              <a:t>prérequis</a:t>
            </a:r>
            <a:r>
              <a:rPr lang="fr-FR" sz="1200" b="0" i="0" u="none" strike="noStrike" cap="none" dirty="0">
                <a:solidFill>
                  <a:srgbClr val="000000"/>
                </a:solidFill>
                <a:latin typeface="Century Gothic"/>
                <a:ea typeface="Century Gothic"/>
                <a:cs typeface="Century Gothic"/>
                <a:sym typeface="Century Gothic"/>
              </a:rPr>
              <a:t> en matière de </a:t>
            </a:r>
            <a:r>
              <a:rPr lang="fr-FR" sz="1200" b="1" i="0" u="none" strike="noStrike" cap="none" dirty="0">
                <a:solidFill>
                  <a:srgbClr val="000000"/>
                </a:solidFill>
                <a:latin typeface="Century Gothic"/>
                <a:ea typeface="Century Gothic"/>
                <a:cs typeface="Century Gothic"/>
                <a:sym typeface="Century Gothic"/>
              </a:rPr>
              <a:t>connaissances des règles du code de la route</a:t>
            </a:r>
            <a:r>
              <a:rPr lang="fr-FR" sz="1200" b="0" i="0" u="none" strike="noStrike" cap="none" dirty="0">
                <a:solidFill>
                  <a:srgbClr val="000000"/>
                </a:solidFill>
                <a:latin typeface="Century Gothic"/>
                <a:ea typeface="Century Gothic"/>
                <a:cs typeface="Century Gothic"/>
                <a:sym typeface="Century Gothic"/>
              </a:rPr>
              <a:t> et en matière de conduite d’un véhicule ;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dirty="0">
                <a:solidFill>
                  <a:srgbClr val="000000"/>
                </a:solidFill>
                <a:latin typeface="Century Gothic"/>
                <a:ea typeface="Century Gothic"/>
                <a:cs typeface="Century Gothic"/>
                <a:sym typeface="Century Gothic"/>
              </a:rPr>
              <a:t>- vos expériences vécues en tant qu’usager de la route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dirty="0">
                <a:solidFill>
                  <a:srgbClr val="000000"/>
                </a:solidFill>
                <a:latin typeface="Century Gothic"/>
                <a:ea typeface="Century Gothic"/>
                <a:cs typeface="Century Gothic"/>
                <a:sym typeface="Century Gothic"/>
              </a:rPr>
              <a:t>- vos compétences et aptitudes en termes de départ/arrêt, manipulation du volant, compréhension, mémoire, trajectoire, observation, regard, temps de réaction, perception et champs visuel, émotivité. </a:t>
            </a:r>
            <a:endParaRPr sz="1200" b="0" i="0" u="none" strike="noStrike" cap="none" dirty="0">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dirty="0">
                <a:solidFill>
                  <a:srgbClr val="000000"/>
                </a:solidFill>
                <a:latin typeface="Century Gothic"/>
                <a:ea typeface="Century Gothic"/>
                <a:cs typeface="Century Gothic"/>
                <a:sym typeface="Century Gothic"/>
              </a:rPr>
              <a:t>- vos </a:t>
            </a:r>
            <a:r>
              <a:rPr lang="fr-FR" sz="1200" b="1" i="0" u="none" strike="noStrike" cap="none" dirty="0">
                <a:solidFill>
                  <a:srgbClr val="000000"/>
                </a:solidFill>
                <a:latin typeface="Century Gothic"/>
                <a:ea typeface="Century Gothic"/>
                <a:cs typeface="Century Gothic"/>
                <a:sym typeface="Century Gothic"/>
              </a:rPr>
              <a:t>motivations (attitudes à l’égard de l’apprentissage et de la sécurité routière</a:t>
            </a:r>
            <a:r>
              <a:rPr lang="fr-FR" sz="1200" b="0" i="0" u="none" strike="noStrike" cap="none" dirty="0">
                <a:solidFill>
                  <a:srgbClr val="000000"/>
                </a:solidFill>
                <a:latin typeface="Century Gothic"/>
                <a:ea typeface="Century Gothic"/>
                <a:cs typeface="Century Gothic"/>
                <a:sym typeface="Century Gothic"/>
              </a:rPr>
              <a:t>)</a:t>
            </a:r>
            <a:endParaRPr sz="1200" b="0" i="0" u="none" strike="noStrike" cap="none" dirty="0">
              <a:solidFill>
                <a:srgbClr val="000000"/>
              </a:solidFill>
              <a:latin typeface="Century Gothic"/>
              <a:ea typeface="Century Gothic"/>
              <a:cs typeface="Century Gothic"/>
              <a:sym typeface="Century Gothic"/>
            </a:endParaRPr>
          </a:p>
        </p:txBody>
      </p:sp>
      <p:sp>
        <p:nvSpPr>
          <p:cNvPr id="269" name="Google Shape;269;p13"/>
          <p:cNvSpPr txBox="1"/>
          <p:nvPr/>
        </p:nvSpPr>
        <p:spPr>
          <a:xfrm>
            <a:off x="872675" y="2316726"/>
            <a:ext cx="14428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OBJECTIFS</a:t>
            </a:r>
            <a:endParaRPr sz="1400" b="0" i="0" u="none" strike="noStrike" cap="none">
              <a:solidFill>
                <a:srgbClr val="000000"/>
              </a:solidFill>
              <a:latin typeface="Arial"/>
              <a:ea typeface="Arial"/>
              <a:cs typeface="Arial"/>
              <a:sym typeface="Arial"/>
            </a:endParaRPr>
          </a:p>
        </p:txBody>
      </p:sp>
      <p:sp>
        <p:nvSpPr>
          <p:cNvPr id="271" name="Google Shape;271;p13"/>
          <p:cNvSpPr txBox="1"/>
          <p:nvPr/>
        </p:nvSpPr>
        <p:spPr>
          <a:xfrm>
            <a:off x="872675" y="4560894"/>
            <a:ext cx="191364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COMPÉTENCES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EVALUÉES</a:t>
            </a:r>
            <a:endParaRPr sz="1400" b="0" i="0" u="none" strike="noStrike" cap="none">
              <a:solidFill>
                <a:srgbClr val="000000"/>
              </a:solidFill>
              <a:latin typeface="Arial"/>
              <a:ea typeface="Arial"/>
              <a:cs typeface="Arial"/>
              <a:sym typeface="Arial"/>
            </a:endParaRPr>
          </a:p>
        </p:txBody>
      </p:sp>
      <p:sp>
        <p:nvSpPr>
          <p:cNvPr id="272" name="Google Shape;272;p13"/>
          <p:cNvSpPr/>
          <p:nvPr/>
        </p:nvSpPr>
        <p:spPr>
          <a:xfrm>
            <a:off x="7097095" y="1337869"/>
            <a:ext cx="1342230" cy="836072"/>
          </a:xfrm>
          <a:prstGeom prst="round2DiagRect">
            <a:avLst>
              <a:gd name="adj1" fmla="val 16667"/>
              <a:gd name="adj2" fmla="val 0"/>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entury Gothic"/>
              <a:buNone/>
            </a:pPr>
            <a:r>
              <a:rPr lang="fr-FR" sz="1400" b="1" i="0" u="sng" strike="noStrike" cap="none">
                <a:solidFill>
                  <a:srgbClr val="FFFFFF"/>
                </a:solidFill>
                <a:latin typeface="Century Gothic"/>
                <a:ea typeface="Century Gothic"/>
                <a:cs typeface="Century Gothic"/>
                <a:sym typeface="Century Gothic"/>
              </a:rPr>
              <a:t>Durée</a:t>
            </a:r>
            <a:r>
              <a:rPr lang="fr-FR" sz="1400" b="1" i="0" u="none" strike="noStrike" cap="none">
                <a:solidFill>
                  <a:srgbClr val="FFFFFF"/>
                </a:solidFill>
                <a:latin typeface="Century Gothic"/>
                <a:ea typeface="Century Gothic"/>
                <a:cs typeface="Century Gothic"/>
                <a:sym typeface="Century Gothic"/>
              </a:rPr>
              <a:t> : </a:t>
            </a:r>
            <a:br>
              <a:rPr lang="fr-FR" sz="1400" b="1" i="0" u="none" strike="noStrike" cap="none">
                <a:solidFill>
                  <a:srgbClr val="FFFFFF"/>
                </a:solidFill>
                <a:latin typeface="Century Gothic"/>
                <a:ea typeface="Century Gothic"/>
                <a:cs typeface="Century Gothic"/>
                <a:sym typeface="Century Gothic"/>
              </a:rPr>
            </a:br>
            <a:r>
              <a:rPr lang="fr-FR" sz="1400" b="1" i="0" u="none" strike="noStrike" cap="none">
                <a:solidFill>
                  <a:srgbClr val="FFFFFF"/>
                </a:solidFill>
                <a:latin typeface="Century Gothic"/>
                <a:ea typeface="Century Gothic"/>
                <a:cs typeface="Century Gothic"/>
                <a:sym typeface="Century Gothic"/>
              </a:rPr>
              <a:t>Entre 45 min et 1h00</a:t>
            </a:r>
            <a:endParaRPr sz="1400" b="0" i="0" u="none" strike="noStrike" cap="none">
              <a:solidFill>
                <a:srgbClr val="000000"/>
              </a:solidFill>
              <a:latin typeface="Arial"/>
              <a:ea typeface="Arial"/>
              <a:cs typeface="Arial"/>
              <a:sym typeface="Arial"/>
            </a:endParaRPr>
          </a:p>
        </p:txBody>
      </p:sp>
      <p:sp>
        <p:nvSpPr>
          <p:cNvPr id="273" name="Google Shape;273;p13"/>
          <p:cNvSpPr txBox="1"/>
          <p:nvPr/>
        </p:nvSpPr>
        <p:spPr>
          <a:xfrm>
            <a:off x="1602297" y="457025"/>
            <a:ext cx="706353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L’ÉVALUATION DE DÉPART</a:t>
            </a:r>
            <a:endParaRPr sz="1400" b="0" i="0" u="none" strike="noStrike" cap="none">
              <a:solidFill>
                <a:srgbClr val="000000"/>
              </a:solidFill>
              <a:latin typeface="Arial"/>
              <a:ea typeface="Arial"/>
              <a:cs typeface="Arial"/>
              <a:sym typeface="Arial"/>
            </a:endParaRPr>
          </a:p>
        </p:txBody>
      </p:sp>
      <p:sp>
        <p:nvSpPr>
          <p:cNvPr id="274" name="Google Shape;274;p13"/>
          <p:cNvSpPr txBox="1"/>
          <p:nvPr/>
        </p:nvSpPr>
        <p:spPr>
          <a:xfrm>
            <a:off x="6841221" y="6489942"/>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2.2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14"/>
          <p:cNvSpPr/>
          <p:nvPr/>
        </p:nvSpPr>
        <p:spPr>
          <a:xfrm>
            <a:off x="704675" y="2105636"/>
            <a:ext cx="7885652" cy="3884101"/>
          </a:xfrm>
          <a:prstGeom prst="rect">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cxnSp>
        <p:nvCxnSpPr>
          <p:cNvPr id="280" name="Google Shape;280;p14"/>
          <p:cNvCxnSpPr/>
          <p:nvPr/>
        </p:nvCxnSpPr>
        <p:spPr>
          <a:xfrm>
            <a:off x="872675" y="3473042"/>
            <a:ext cx="7457593" cy="0"/>
          </a:xfrm>
          <a:prstGeom prst="straightConnector1">
            <a:avLst/>
          </a:prstGeom>
          <a:noFill/>
          <a:ln w="12700" cap="flat" cmpd="sng">
            <a:solidFill>
              <a:srgbClr val="2D2D2D"/>
            </a:solidFill>
            <a:prstDash val="solid"/>
            <a:miter lim="800000"/>
            <a:headEnd type="none" w="sm" len="sm"/>
            <a:tailEnd type="none" w="sm" len="sm"/>
          </a:ln>
        </p:spPr>
      </p:cxnSp>
      <p:cxnSp>
        <p:nvCxnSpPr>
          <p:cNvPr id="281" name="Google Shape;281;p14"/>
          <p:cNvCxnSpPr/>
          <p:nvPr/>
        </p:nvCxnSpPr>
        <p:spPr>
          <a:xfrm>
            <a:off x="872675" y="4627929"/>
            <a:ext cx="7457593" cy="0"/>
          </a:xfrm>
          <a:prstGeom prst="straightConnector1">
            <a:avLst/>
          </a:prstGeom>
          <a:noFill/>
          <a:ln w="12700" cap="flat" cmpd="sng">
            <a:solidFill>
              <a:srgbClr val="2D2D2D"/>
            </a:solidFill>
            <a:prstDash val="solid"/>
            <a:miter lim="800000"/>
            <a:headEnd type="none" w="sm" len="sm"/>
            <a:tailEnd type="none" w="sm" len="sm"/>
          </a:ln>
        </p:spPr>
      </p:cxnSp>
      <p:sp>
        <p:nvSpPr>
          <p:cNvPr id="282" name="Google Shape;282;p14"/>
          <p:cNvSpPr txBox="1"/>
          <p:nvPr/>
        </p:nvSpPr>
        <p:spPr>
          <a:xfrm>
            <a:off x="3088548" y="2294365"/>
            <a:ext cx="5241711"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Century Gothic"/>
              <a:buNone/>
            </a:pPr>
            <a:br>
              <a:rPr lang="fr-FR" sz="1600" b="0" i="0" u="none" strike="noStrike" cap="none" dirty="0">
                <a:solidFill>
                  <a:srgbClr val="000000"/>
                </a:solidFill>
                <a:latin typeface="Century Gothic"/>
                <a:ea typeface="Century Gothic"/>
                <a:cs typeface="Century Gothic"/>
                <a:sym typeface="Century Gothic"/>
              </a:rPr>
            </a:br>
            <a:r>
              <a:rPr lang="fr-FR" sz="1200" b="0" i="0" u="none" strike="noStrike" cap="none" dirty="0">
                <a:solidFill>
                  <a:srgbClr val="000000"/>
                </a:solidFill>
                <a:latin typeface="Century Gothic"/>
                <a:ea typeface="Century Gothic"/>
                <a:cs typeface="Century Gothic"/>
                <a:sym typeface="Century Gothic"/>
              </a:rPr>
              <a:t>L’évaluation de départ permet d’</a:t>
            </a:r>
            <a:r>
              <a:rPr lang="fr-FR" sz="1200" b="1" i="0" u="none" strike="noStrike" cap="none" dirty="0">
                <a:solidFill>
                  <a:srgbClr val="000000"/>
                </a:solidFill>
                <a:latin typeface="Century Gothic"/>
                <a:ea typeface="Century Gothic"/>
                <a:cs typeface="Century Gothic"/>
                <a:sym typeface="Century Gothic"/>
              </a:rPr>
              <a:t>estimer</a:t>
            </a:r>
            <a:r>
              <a:rPr lang="fr-FR" sz="1200" b="0" i="0" u="none" strike="noStrike" cap="none" dirty="0">
                <a:solidFill>
                  <a:srgbClr val="000000"/>
                </a:solidFill>
                <a:latin typeface="Century Gothic"/>
                <a:ea typeface="Century Gothic"/>
                <a:cs typeface="Century Gothic"/>
                <a:sym typeface="Century Gothic"/>
              </a:rPr>
              <a:t> le </a:t>
            </a:r>
            <a:r>
              <a:rPr lang="fr-FR" sz="1200" b="1" i="0" u="none" strike="noStrike" cap="none" dirty="0">
                <a:solidFill>
                  <a:srgbClr val="000000"/>
                </a:solidFill>
                <a:latin typeface="Century Gothic"/>
                <a:ea typeface="Century Gothic"/>
                <a:cs typeface="Century Gothic"/>
                <a:sym typeface="Century Gothic"/>
              </a:rPr>
              <a:t>nombre d’heures </a:t>
            </a:r>
            <a:r>
              <a:rPr lang="fr-FR" sz="1200" b="0" i="0" u="none" strike="noStrike" cap="none" dirty="0">
                <a:solidFill>
                  <a:srgbClr val="000000"/>
                </a:solidFill>
                <a:latin typeface="Century Gothic"/>
                <a:ea typeface="Century Gothic"/>
                <a:cs typeface="Century Gothic"/>
                <a:sym typeface="Century Gothic"/>
              </a:rPr>
              <a:t>dont l’élève aura besoin pour obtenir son permis de conduire</a:t>
            </a:r>
            <a:r>
              <a:rPr lang="fr-FR" sz="1200" b="1" i="0" u="none" strike="noStrike" cap="none" dirty="0">
                <a:solidFill>
                  <a:srgbClr val="000000"/>
                </a:solidFill>
                <a:latin typeface="Century Gothic"/>
                <a:ea typeface="Century Gothic"/>
                <a:cs typeface="Century Gothic"/>
                <a:sym typeface="Century Gothic"/>
              </a:rPr>
              <a:t> B </a:t>
            </a:r>
            <a:r>
              <a:rPr lang="fr-FR" sz="1200" b="0" i="0" u="none" strike="noStrike" cap="none" dirty="0">
                <a:solidFill>
                  <a:srgbClr val="000000"/>
                </a:solidFill>
                <a:latin typeface="Century Gothic"/>
                <a:ea typeface="Century Gothic"/>
                <a:cs typeface="Century Gothic"/>
                <a:sym typeface="Century Gothic"/>
              </a:rPr>
              <a:t>dans les meilleures conditions d’apprentissage, et ainsi qu’une proposition chiffrée</a:t>
            </a:r>
            <a:endParaRPr sz="1400" b="0" i="0" u="none" strike="noStrike" cap="none" dirty="0">
              <a:solidFill>
                <a:srgbClr val="000000"/>
              </a:solidFill>
              <a:latin typeface="Arial"/>
              <a:ea typeface="Arial"/>
              <a:cs typeface="Arial"/>
              <a:sym typeface="Arial"/>
            </a:endParaRPr>
          </a:p>
        </p:txBody>
      </p:sp>
      <p:cxnSp>
        <p:nvCxnSpPr>
          <p:cNvPr id="283" name="Google Shape;283;p14"/>
          <p:cNvCxnSpPr/>
          <p:nvPr/>
        </p:nvCxnSpPr>
        <p:spPr>
          <a:xfrm>
            <a:off x="2954323" y="2283181"/>
            <a:ext cx="0" cy="3396200"/>
          </a:xfrm>
          <a:prstGeom prst="straightConnector1">
            <a:avLst/>
          </a:prstGeom>
          <a:noFill/>
          <a:ln w="12700" cap="flat" cmpd="sng">
            <a:solidFill>
              <a:srgbClr val="2D2D2D"/>
            </a:solidFill>
            <a:prstDash val="solid"/>
            <a:miter lim="800000"/>
            <a:headEnd type="none" w="sm" len="sm"/>
            <a:tailEnd type="none" w="sm" len="sm"/>
          </a:ln>
        </p:spPr>
      </p:cxnSp>
      <p:sp>
        <p:nvSpPr>
          <p:cNvPr id="284" name="Google Shape;284;p14"/>
          <p:cNvSpPr/>
          <p:nvPr/>
        </p:nvSpPr>
        <p:spPr>
          <a:xfrm>
            <a:off x="3134587" y="4733206"/>
            <a:ext cx="5107475" cy="998668"/>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a:t>
            </a:r>
            <a:r>
              <a:rPr lang="fr-FR" sz="1200" b="1" i="0" u="none" strike="noStrike" cap="none">
                <a:solidFill>
                  <a:srgbClr val="000000"/>
                </a:solidFill>
                <a:latin typeface="Century Gothic"/>
                <a:ea typeface="Century Gothic"/>
                <a:cs typeface="Century Gothic"/>
                <a:sym typeface="Century Gothic"/>
              </a:rPr>
              <a:t>prérequis</a:t>
            </a:r>
            <a:r>
              <a:rPr lang="fr-FR" sz="1200" b="0" i="0" u="none" strike="noStrike" cap="none">
                <a:solidFill>
                  <a:srgbClr val="000000"/>
                </a:solidFill>
                <a:latin typeface="Century Gothic"/>
                <a:ea typeface="Century Gothic"/>
                <a:cs typeface="Century Gothic"/>
                <a:sym typeface="Century Gothic"/>
              </a:rPr>
              <a:t> en matière de </a:t>
            </a:r>
            <a:r>
              <a:rPr lang="fr-FR" sz="1200" b="1" i="0" u="none" strike="noStrike" cap="none">
                <a:solidFill>
                  <a:srgbClr val="000000"/>
                </a:solidFill>
                <a:latin typeface="Century Gothic"/>
                <a:ea typeface="Century Gothic"/>
                <a:cs typeface="Century Gothic"/>
                <a:sym typeface="Century Gothic"/>
              </a:rPr>
              <a:t>connaissances des règles du code de la route</a:t>
            </a:r>
            <a:r>
              <a:rPr lang="fr-FR" sz="1200" b="0" i="0" u="none" strike="noStrike" cap="none">
                <a:solidFill>
                  <a:srgbClr val="000000"/>
                </a:solidFill>
                <a:latin typeface="Century Gothic"/>
                <a:ea typeface="Century Gothic"/>
                <a:cs typeface="Century Gothic"/>
                <a:sym typeface="Century Gothic"/>
              </a:rPr>
              <a:t> et en matière de conduite d’un véhicule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expériences vécues en tant qu’usager de la route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compétences </a:t>
            </a:r>
            <a:r>
              <a:rPr lang="fr-FR" sz="1200" b="1" i="0" u="none" strike="noStrike" cap="none">
                <a:solidFill>
                  <a:srgbClr val="000000"/>
                </a:solidFill>
                <a:latin typeface="Century Gothic"/>
                <a:ea typeface="Century Gothic"/>
                <a:cs typeface="Century Gothic"/>
                <a:sym typeface="Century Gothic"/>
              </a:rPr>
              <a:t>psychomotrices</a:t>
            </a:r>
            <a:r>
              <a:rPr lang="fr-FR" sz="1200" b="0" i="0" u="none" strike="noStrike" cap="none">
                <a:solidFill>
                  <a:srgbClr val="000000"/>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a:t>
            </a:r>
            <a:r>
              <a:rPr lang="fr-FR" sz="1200" b="1" i="0" u="none" strike="noStrike" cap="none">
                <a:solidFill>
                  <a:srgbClr val="000000"/>
                </a:solidFill>
                <a:latin typeface="Century Gothic"/>
                <a:ea typeface="Century Gothic"/>
                <a:cs typeface="Century Gothic"/>
                <a:sym typeface="Century Gothic"/>
              </a:rPr>
              <a:t>motivations</a:t>
            </a:r>
            <a:r>
              <a:rPr lang="fr-FR" sz="1200" b="0" i="0" u="none" strike="noStrike" cap="none">
                <a:solidFill>
                  <a:srgbClr val="000000"/>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287" name="Google Shape;287;p14"/>
          <p:cNvSpPr txBox="1"/>
          <p:nvPr/>
        </p:nvSpPr>
        <p:spPr>
          <a:xfrm>
            <a:off x="872675" y="2564376"/>
            <a:ext cx="14428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OBJECTIFS</a:t>
            </a:r>
            <a:endParaRPr sz="1400" b="0" i="0" u="none" strike="noStrike" cap="none">
              <a:solidFill>
                <a:srgbClr val="000000"/>
              </a:solidFill>
              <a:latin typeface="Arial"/>
              <a:ea typeface="Arial"/>
              <a:cs typeface="Arial"/>
              <a:sym typeface="Arial"/>
            </a:endParaRPr>
          </a:p>
        </p:txBody>
      </p:sp>
      <p:sp>
        <p:nvSpPr>
          <p:cNvPr id="289" name="Google Shape;289;p14"/>
          <p:cNvSpPr txBox="1"/>
          <p:nvPr/>
        </p:nvSpPr>
        <p:spPr>
          <a:xfrm>
            <a:off x="872675" y="4808544"/>
            <a:ext cx="191364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COMPÉTENCES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EVALUÉES</a:t>
            </a:r>
            <a:endParaRPr sz="1400" b="0" i="0" u="none" strike="noStrike" cap="none">
              <a:solidFill>
                <a:srgbClr val="000000"/>
              </a:solidFill>
              <a:latin typeface="Arial"/>
              <a:ea typeface="Arial"/>
              <a:cs typeface="Arial"/>
              <a:sym typeface="Arial"/>
            </a:endParaRPr>
          </a:p>
        </p:txBody>
      </p:sp>
      <p:sp>
        <p:nvSpPr>
          <p:cNvPr id="290" name="Google Shape;290;p14"/>
          <p:cNvSpPr/>
          <p:nvPr/>
        </p:nvSpPr>
        <p:spPr>
          <a:xfrm>
            <a:off x="7097095" y="1585519"/>
            <a:ext cx="1342230" cy="836072"/>
          </a:xfrm>
          <a:prstGeom prst="round2DiagRect">
            <a:avLst>
              <a:gd name="adj1" fmla="val 16667"/>
              <a:gd name="adj2" fmla="val 0"/>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entury Gothic"/>
              <a:buNone/>
            </a:pPr>
            <a:r>
              <a:rPr lang="fr-FR" sz="1400" b="1" i="0" u="sng" strike="noStrike" cap="none">
                <a:solidFill>
                  <a:srgbClr val="FFFFFF"/>
                </a:solidFill>
                <a:latin typeface="Century Gothic"/>
                <a:ea typeface="Century Gothic"/>
                <a:cs typeface="Century Gothic"/>
                <a:sym typeface="Century Gothic"/>
              </a:rPr>
              <a:t>Durée</a:t>
            </a:r>
            <a:r>
              <a:rPr lang="fr-FR" sz="1400" b="1" i="0" u="none" strike="noStrike" cap="none">
                <a:solidFill>
                  <a:srgbClr val="FFFFFF"/>
                </a:solidFill>
                <a:latin typeface="Century Gothic"/>
                <a:ea typeface="Century Gothic"/>
                <a:cs typeface="Century Gothic"/>
                <a:sym typeface="Century Gothic"/>
              </a:rPr>
              <a:t> : </a:t>
            </a:r>
            <a:br>
              <a:rPr lang="fr-FR" sz="1400" b="1" i="0" u="none" strike="noStrike" cap="none">
                <a:solidFill>
                  <a:srgbClr val="FFFFFF"/>
                </a:solidFill>
                <a:latin typeface="Century Gothic"/>
                <a:ea typeface="Century Gothic"/>
                <a:cs typeface="Century Gothic"/>
                <a:sym typeface="Century Gothic"/>
              </a:rPr>
            </a:br>
            <a:r>
              <a:rPr lang="fr-FR" sz="1400" b="1" i="0" u="none" strike="noStrike" cap="none">
                <a:solidFill>
                  <a:srgbClr val="FFFFFF"/>
                </a:solidFill>
                <a:latin typeface="Century Gothic"/>
                <a:ea typeface="Century Gothic"/>
                <a:cs typeface="Century Gothic"/>
                <a:sym typeface="Century Gothic"/>
              </a:rPr>
              <a:t>45 min</a:t>
            </a:r>
            <a:endParaRPr sz="1400" b="0" i="0" u="none" strike="noStrike" cap="none">
              <a:solidFill>
                <a:srgbClr val="000000"/>
              </a:solidFill>
              <a:latin typeface="Arial"/>
              <a:ea typeface="Arial"/>
              <a:cs typeface="Arial"/>
              <a:sym typeface="Arial"/>
            </a:endParaRPr>
          </a:p>
        </p:txBody>
      </p:sp>
      <p:sp>
        <p:nvSpPr>
          <p:cNvPr id="291" name="Google Shape;291;p14"/>
          <p:cNvSpPr txBox="1"/>
          <p:nvPr/>
        </p:nvSpPr>
        <p:spPr>
          <a:xfrm>
            <a:off x="1602297" y="704675"/>
            <a:ext cx="706353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L’ÉVALUATION DE DÉPART</a:t>
            </a:r>
            <a:endParaRPr sz="1400" b="0" i="0" u="none" strike="noStrike" cap="none">
              <a:solidFill>
                <a:srgbClr val="000000"/>
              </a:solidFill>
              <a:latin typeface="Arial"/>
              <a:ea typeface="Arial"/>
              <a:cs typeface="Arial"/>
              <a:sym typeface="Arial"/>
            </a:endParaRPr>
          </a:p>
        </p:txBody>
      </p:sp>
      <p:sp>
        <p:nvSpPr>
          <p:cNvPr id="292" name="Google Shape;292;p14"/>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2.2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p:nvPr/>
        </p:nvSpPr>
        <p:spPr>
          <a:xfrm>
            <a:off x="1602297" y="704675"/>
            <a:ext cx="7063530" cy="107721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L’ÉVALUATION DE DÉPART</a:t>
            </a:r>
            <a:endParaRPr sz="1400" b="0" i="0" u="none" strike="noStrike" cap="none">
              <a:solidFill>
                <a:srgbClr val="000000"/>
              </a:solidFill>
              <a:latin typeface="Arial"/>
              <a:ea typeface="Arial"/>
              <a:cs typeface="Arial"/>
              <a:sym typeface="Arial"/>
            </a:endParaRPr>
          </a:p>
        </p:txBody>
      </p:sp>
      <p:sp>
        <p:nvSpPr>
          <p:cNvPr id="298" name="Google Shape;298;p15"/>
          <p:cNvSpPr/>
          <p:nvPr/>
        </p:nvSpPr>
        <p:spPr>
          <a:xfrm>
            <a:off x="704675" y="2122416"/>
            <a:ext cx="7885652" cy="3867322"/>
          </a:xfrm>
          <a:prstGeom prst="rect">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cxnSp>
        <p:nvCxnSpPr>
          <p:cNvPr id="299" name="Google Shape;299;p15"/>
          <p:cNvCxnSpPr/>
          <p:nvPr/>
        </p:nvCxnSpPr>
        <p:spPr>
          <a:xfrm>
            <a:off x="872675" y="3473042"/>
            <a:ext cx="7457593" cy="0"/>
          </a:xfrm>
          <a:prstGeom prst="straightConnector1">
            <a:avLst/>
          </a:prstGeom>
          <a:noFill/>
          <a:ln w="12700" cap="flat" cmpd="sng">
            <a:solidFill>
              <a:srgbClr val="2D2D2D"/>
            </a:solidFill>
            <a:prstDash val="solid"/>
            <a:miter lim="800000"/>
            <a:headEnd type="none" w="sm" len="sm"/>
            <a:tailEnd type="none" w="sm" len="sm"/>
          </a:ln>
        </p:spPr>
      </p:cxnSp>
      <p:cxnSp>
        <p:nvCxnSpPr>
          <p:cNvPr id="300" name="Google Shape;300;p15"/>
          <p:cNvCxnSpPr/>
          <p:nvPr/>
        </p:nvCxnSpPr>
        <p:spPr>
          <a:xfrm>
            <a:off x="872675" y="4627929"/>
            <a:ext cx="7457593" cy="0"/>
          </a:xfrm>
          <a:prstGeom prst="straightConnector1">
            <a:avLst/>
          </a:prstGeom>
          <a:noFill/>
          <a:ln w="12700" cap="flat" cmpd="sng">
            <a:solidFill>
              <a:srgbClr val="2D2D2D"/>
            </a:solidFill>
            <a:prstDash val="solid"/>
            <a:miter lim="800000"/>
            <a:headEnd type="none" w="sm" len="sm"/>
            <a:tailEnd type="none" w="sm" len="sm"/>
          </a:ln>
        </p:spPr>
      </p:cxnSp>
      <p:sp>
        <p:nvSpPr>
          <p:cNvPr id="301" name="Google Shape;301;p15"/>
          <p:cNvSpPr txBox="1"/>
          <p:nvPr/>
        </p:nvSpPr>
        <p:spPr>
          <a:xfrm>
            <a:off x="3088548" y="2294365"/>
            <a:ext cx="5241711" cy="107721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Century Gothic"/>
              <a:buNone/>
            </a:pPr>
            <a:br>
              <a:rPr lang="fr-FR" sz="1600" b="0" i="0" u="none" strike="noStrike" cap="none">
                <a:solidFill>
                  <a:srgbClr val="000000"/>
                </a:solidFill>
                <a:latin typeface="Century Gothic"/>
                <a:ea typeface="Century Gothic"/>
                <a:cs typeface="Century Gothic"/>
                <a:sym typeface="Century Gothic"/>
              </a:rPr>
            </a:br>
            <a:r>
              <a:rPr lang="fr-FR" sz="1200" b="0" i="0" u="none" strike="noStrike" cap="none">
                <a:solidFill>
                  <a:srgbClr val="000000"/>
                </a:solidFill>
                <a:latin typeface="Century Gothic"/>
                <a:ea typeface="Century Gothic"/>
                <a:cs typeface="Century Gothic"/>
                <a:sym typeface="Century Gothic"/>
              </a:rPr>
              <a:t>L’évaluation de départ permet d’</a:t>
            </a:r>
            <a:r>
              <a:rPr lang="fr-FR" sz="1200" b="1" i="0" u="none" strike="noStrike" cap="none">
                <a:solidFill>
                  <a:srgbClr val="000000"/>
                </a:solidFill>
                <a:latin typeface="Century Gothic"/>
                <a:ea typeface="Century Gothic"/>
                <a:cs typeface="Century Gothic"/>
                <a:sym typeface="Century Gothic"/>
              </a:rPr>
              <a:t>estimer</a:t>
            </a:r>
            <a:r>
              <a:rPr lang="fr-FR" sz="1200" b="0" i="0" u="none" strike="noStrike" cap="none">
                <a:solidFill>
                  <a:srgbClr val="000000"/>
                </a:solidFill>
                <a:latin typeface="Century Gothic"/>
                <a:ea typeface="Century Gothic"/>
                <a:cs typeface="Century Gothic"/>
                <a:sym typeface="Century Gothic"/>
              </a:rPr>
              <a:t> le </a:t>
            </a:r>
            <a:r>
              <a:rPr lang="fr-FR" sz="1200" b="1" i="0" u="none" strike="noStrike" cap="none">
                <a:solidFill>
                  <a:srgbClr val="000000"/>
                </a:solidFill>
                <a:latin typeface="Century Gothic"/>
                <a:ea typeface="Century Gothic"/>
                <a:cs typeface="Century Gothic"/>
                <a:sym typeface="Century Gothic"/>
              </a:rPr>
              <a:t>nombre d’heures </a:t>
            </a:r>
            <a:r>
              <a:rPr lang="fr-FR" sz="1200" b="0" i="0" u="none" strike="noStrike" cap="none">
                <a:solidFill>
                  <a:srgbClr val="000000"/>
                </a:solidFill>
                <a:latin typeface="Century Gothic"/>
                <a:ea typeface="Century Gothic"/>
                <a:cs typeface="Century Gothic"/>
                <a:sym typeface="Century Gothic"/>
              </a:rPr>
              <a:t>dont l’élève aura besoin pour obtenir son permis de conduire dans les meilleures conditions d’apprentissage, et ainsi qu’une proposition chiffrée</a:t>
            </a:r>
            <a:endParaRPr sz="1400" b="0" i="0" u="none" strike="noStrike" cap="none">
              <a:solidFill>
                <a:srgbClr val="000000"/>
              </a:solidFill>
              <a:latin typeface="Arial"/>
              <a:ea typeface="Arial"/>
              <a:cs typeface="Arial"/>
              <a:sym typeface="Arial"/>
            </a:endParaRPr>
          </a:p>
        </p:txBody>
      </p:sp>
      <p:cxnSp>
        <p:nvCxnSpPr>
          <p:cNvPr id="302" name="Google Shape;302;p15"/>
          <p:cNvCxnSpPr/>
          <p:nvPr/>
        </p:nvCxnSpPr>
        <p:spPr>
          <a:xfrm>
            <a:off x="2954323" y="2283181"/>
            <a:ext cx="0" cy="3396200"/>
          </a:xfrm>
          <a:prstGeom prst="straightConnector1">
            <a:avLst/>
          </a:prstGeom>
          <a:noFill/>
          <a:ln w="12700" cap="flat" cmpd="sng">
            <a:solidFill>
              <a:srgbClr val="2D2D2D"/>
            </a:solidFill>
            <a:prstDash val="solid"/>
            <a:miter lim="800000"/>
            <a:headEnd type="none" w="sm" len="sm"/>
            <a:tailEnd type="none" w="sm" len="sm"/>
          </a:ln>
        </p:spPr>
      </p:cxnSp>
      <p:sp>
        <p:nvSpPr>
          <p:cNvPr id="303" name="Google Shape;303;p15"/>
          <p:cNvSpPr/>
          <p:nvPr/>
        </p:nvSpPr>
        <p:spPr>
          <a:xfrm>
            <a:off x="3134587" y="4733206"/>
            <a:ext cx="5195668" cy="998668"/>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a:t>
            </a:r>
            <a:r>
              <a:rPr lang="fr-FR" sz="1200" b="1" i="0" u="none" strike="noStrike" cap="none">
                <a:solidFill>
                  <a:srgbClr val="000000"/>
                </a:solidFill>
                <a:latin typeface="Century Gothic"/>
                <a:ea typeface="Century Gothic"/>
                <a:cs typeface="Century Gothic"/>
                <a:sym typeface="Century Gothic"/>
              </a:rPr>
              <a:t>prérequis</a:t>
            </a:r>
            <a:r>
              <a:rPr lang="fr-FR" sz="1200" b="0" i="0" u="none" strike="noStrike" cap="none">
                <a:solidFill>
                  <a:srgbClr val="000000"/>
                </a:solidFill>
                <a:latin typeface="Century Gothic"/>
                <a:ea typeface="Century Gothic"/>
                <a:cs typeface="Century Gothic"/>
                <a:sym typeface="Century Gothic"/>
              </a:rPr>
              <a:t> en matière de </a:t>
            </a:r>
            <a:r>
              <a:rPr lang="fr-FR" sz="1200" b="1" i="0" u="none" strike="noStrike" cap="none">
                <a:solidFill>
                  <a:srgbClr val="000000"/>
                </a:solidFill>
                <a:latin typeface="Century Gothic"/>
                <a:ea typeface="Century Gothic"/>
                <a:cs typeface="Century Gothic"/>
                <a:sym typeface="Century Gothic"/>
              </a:rPr>
              <a:t>connaissances des règles du code de la route</a:t>
            </a:r>
            <a:r>
              <a:rPr lang="fr-FR" sz="1200" b="0" i="0" u="none" strike="noStrike" cap="none">
                <a:solidFill>
                  <a:srgbClr val="000000"/>
                </a:solidFill>
                <a:latin typeface="Century Gothic"/>
                <a:ea typeface="Century Gothic"/>
                <a:cs typeface="Century Gothic"/>
                <a:sym typeface="Century Gothic"/>
              </a:rPr>
              <a:t> et en matière de conduite d’un véhicule ;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expériences vécues en tant qu’usager de la route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compétences </a:t>
            </a:r>
            <a:r>
              <a:rPr lang="fr-FR" sz="1200" b="1" i="0" u="none" strike="noStrike" cap="none">
                <a:solidFill>
                  <a:srgbClr val="000000"/>
                </a:solidFill>
                <a:latin typeface="Century Gothic"/>
                <a:ea typeface="Century Gothic"/>
                <a:cs typeface="Century Gothic"/>
                <a:sym typeface="Century Gothic"/>
              </a:rPr>
              <a:t>psychomotrices</a:t>
            </a:r>
            <a:r>
              <a:rPr lang="fr-FR" sz="1200" b="0" i="0" u="none" strike="noStrike" cap="none">
                <a:solidFill>
                  <a:srgbClr val="000000"/>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 vos </a:t>
            </a:r>
            <a:r>
              <a:rPr lang="fr-FR" sz="1200" b="1" i="0" u="none" strike="noStrike" cap="none">
                <a:solidFill>
                  <a:srgbClr val="000000"/>
                </a:solidFill>
                <a:latin typeface="Century Gothic"/>
                <a:ea typeface="Century Gothic"/>
                <a:cs typeface="Century Gothic"/>
                <a:sym typeface="Century Gothic"/>
              </a:rPr>
              <a:t>motivations</a:t>
            </a:r>
            <a:r>
              <a:rPr lang="fr-FR" sz="1200" b="0" i="0" u="none" strike="noStrike" cap="none">
                <a:solidFill>
                  <a:srgbClr val="000000"/>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p:txBody>
      </p:sp>
      <p:sp>
        <p:nvSpPr>
          <p:cNvPr id="304" name="Google Shape;304;p15"/>
          <p:cNvSpPr txBox="1"/>
          <p:nvPr/>
        </p:nvSpPr>
        <p:spPr>
          <a:xfrm>
            <a:off x="4314564" y="3543213"/>
            <a:ext cx="3919913"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200"/>
              <a:buFont typeface="Century Gothic"/>
              <a:buNone/>
            </a:pPr>
            <a:r>
              <a:rPr lang="fr-FR" sz="1200" b="1" i="0" u="none" strike="noStrike" cap="none">
                <a:solidFill>
                  <a:srgbClr val="000000"/>
                </a:solidFill>
                <a:latin typeface="Century Gothic"/>
                <a:ea typeface="Century Gothic"/>
                <a:cs typeface="Century Gothic"/>
                <a:sym typeface="Century Gothic"/>
              </a:rPr>
              <a:t>VÉHICULE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Century Gothic"/>
              <a:buNone/>
            </a:pPr>
            <a:r>
              <a:rPr lang="fr-FR" sz="1200" b="0" i="0" u="none" strike="noStrike" cap="none">
                <a:solidFill>
                  <a:srgbClr val="000000"/>
                </a:solidFill>
                <a:latin typeface="Century Gothic"/>
                <a:ea typeface="Century Gothic"/>
                <a:cs typeface="Century Gothic"/>
                <a:sym typeface="Century Gothic"/>
              </a:rPr>
              <a:t>Évaluation réalisée avec un enseignant de la conduite et de la sécurité routière</a:t>
            </a:r>
            <a:br>
              <a:rPr lang="fr-FR" sz="1200" b="0" i="0" u="none" strike="noStrike" cap="none">
                <a:solidFill>
                  <a:srgbClr val="000000"/>
                </a:solidFill>
                <a:latin typeface="Century Gothic"/>
                <a:ea typeface="Century Gothic"/>
                <a:cs typeface="Century Gothic"/>
                <a:sym typeface="Century Gothic"/>
              </a:rPr>
            </a:br>
            <a:r>
              <a:rPr lang="fr-FR" sz="1200" b="0" i="0" u="none" strike="noStrike" cap="none">
                <a:solidFill>
                  <a:srgbClr val="000000"/>
                </a:solidFill>
                <a:latin typeface="Century Gothic"/>
                <a:ea typeface="Century Gothic"/>
                <a:cs typeface="Century Gothic"/>
                <a:sym typeface="Century Gothic"/>
              </a:rPr>
              <a:t>Evaluation en </a:t>
            </a:r>
            <a:r>
              <a:rPr lang="fr-FR" sz="1200" b="1" i="0" u="none" strike="noStrike" cap="none">
                <a:solidFill>
                  <a:srgbClr val="000000"/>
                </a:solidFill>
                <a:latin typeface="Century Gothic"/>
                <a:ea typeface="Century Gothic"/>
                <a:cs typeface="Century Gothic"/>
                <a:sym typeface="Century Gothic"/>
              </a:rPr>
              <a:t>situation réelle pendant laquelle </a:t>
            </a:r>
            <a:r>
              <a:rPr lang="fr-FR" sz="1200" b="0" i="0" u="none" strike="noStrike" cap="none">
                <a:solidFill>
                  <a:srgbClr val="000000"/>
                </a:solidFill>
                <a:latin typeface="Century Gothic"/>
                <a:ea typeface="Century Gothic"/>
                <a:cs typeface="Century Gothic"/>
                <a:sym typeface="Century Gothic"/>
              </a:rPr>
              <a:t>une grille d’évaluation est utilisée</a:t>
            </a:r>
            <a:endParaRPr sz="1400" b="0" i="0" u="none" strike="noStrike" cap="none">
              <a:solidFill>
                <a:srgbClr val="000000"/>
              </a:solidFill>
              <a:latin typeface="Arial"/>
              <a:ea typeface="Arial"/>
              <a:cs typeface="Arial"/>
              <a:sym typeface="Arial"/>
            </a:endParaRPr>
          </a:p>
        </p:txBody>
      </p:sp>
      <p:pic>
        <p:nvPicPr>
          <p:cNvPr id="305" name="Google Shape;305;p15"/>
          <p:cNvPicPr preferRelativeResize="0"/>
          <p:nvPr/>
        </p:nvPicPr>
        <p:blipFill rotWithShape="1">
          <a:blip r:embed="rId3">
            <a:alphaModFix/>
          </a:blip>
          <a:srcRect/>
          <a:stretch/>
        </p:blipFill>
        <p:spPr>
          <a:xfrm>
            <a:off x="2990123" y="3518670"/>
            <a:ext cx="732916" cy="732331"/>
          </a:xfrm>
          <a:prstGeom prst="rect">
            <a:avLst/>
          </a:prstGeom>
          <a:noFill/>
          <a:ln>
            <a:noFill/>
          </a:ln>
        </p:spPr>
      </p:pic>
      <p:sp>
        <p:nvSpPr>
          <p:cNvPr id="306" name="Google Shape;306;p15"/>
          <p:cNvSpPr txBox="1"/>
          <p:nvPr/>
        </p:nvSpPr>
        <p:spPr>
          <a:xfrm>
            <a:off x="872675" y="2564376"/>
            <a:ext cx="144289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OBJECTIFS</a:t>
            </a:r>
            <a:endParaRPr sz="1400" b="0" i="0" u="none" strike="noStrike" cap="none">
              <a:solidFill>
                <a:srgbClr val="000000"/>
              </a:solidFill>
              <a:latin typeface="Arial"/>
              <a:ea typeface="Arial"/>
              <a:cs typeface="Arial"/>
              <a:sym typeface="Arial"/>
            </a:endParaRPr>
          </a:p>
        </p:txBody>
      </p:sp>
      <p:sp>
        <p:nvSpPr>
          <p:cNvPr id="307" name="Google Shape;307;p15"/>
          <p:cNvSpPr txBox="1"/>
          <p:nvPr/>
        </p:nvSpPr>
        <p:spPr>
          <a:xfrm>
            <a:off x="872675" y="3633262"/>
            <a:ext cx="186091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MOYEN UTILISÉ</a:t>
            </a:r>
            <a:endParaRPr sz="1400" b="0" i="0" u="none" strike="noStrike" cap="none">
              <a:solidFill>
                <a:srgbClr val="000000"/>
              </a:solidFill>
              <a:latin typeface="Arial"/>
              <a:ea typeface="Arial"/>
              <a:cs typeface="Arial"/>
              <a:sym typeface="Arial"/>
            </a:endParaRPr>
          </a:p>
        </p:txBody>
      </p:sp>
      <p:sp>
        <p:nvSpPr>
          <p:cNvPr id="308" name="Google Shape;308;p15"/>
          <p:cNvSpPr txBox="1"/>
          <p:nvPr/>
        </p:nvSpPr>
        <p:spPr>
          <a:xfrm>
            <a:off x="872675" y="4808544"/>
            <a:ext cx="1913648" cy="9233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entury Gothic"/>
              <a:buNone/>
            </a:pPr>
            <a:r>
              <a:rPr lang="fr-FR" sz="1800" b="0" i="0" u="sng" strike="noStrike" cap="none">
                <a:solidFill>
                  <a:srgbClr val="000000"/>
                </a:solidFill>
                <a:latin typeface="Century Gothic"/>
                <a:ea typeface="Century Gothic"/>
                <a:cs typeface="Century Gothic"/>
                <a:sym typeface="Century Gothic"/>
              </a:rPr>
              <a:t>LES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COMPÉTENCES</a:t>
            </a:r>
            <a:br>
              <a:rPr lang="fr-FR" sz="1800" b="0" i="0" u="sng" strike="noStrike" cap="none">
                <a:solidFill>
                  <a:srgbClr val="000000"/>
                </a:solidFill>
                <a:latin typeface="Century Gothic"/>
                <a:ea typeface="Century Gothic"/>
                <a:cs typeface="Century Gothic"/>
                <a:sym typeface="Century Gothic"/>
              </a:rPr>
            </a:br>
            <a:r>
              <a:rPr lang="fr-FR" sz="1800" b="0" i="0" u="sng" strike="noStrike" cap="none">
                <a:solidFill>
                  <a:srgbClr val="000000"/>
                </a:solidFill>
                <a:latin typeface="Century Gothic"/>
                <a:ea typeface="Century Gothic"/>
                <a:cs typeface="Century Gothic"/>
                <a:sym typeface="Century Gothic"/>
              </a:rPr>
              <a:t>EVALUÉES</a:t>
            </a:r>
            <a:endParaRPr sz="1400" b="0" i="0" u="none" strike="noStrike" cap="none">
              <a:solidFill>
                <a:srgbClr val="000000"/>
              </a:solidFill>
              <a:latin typeface="Arial"/>
              <a:ea typeface="Arial"/>
              <a:cs typeface="Arial"/>
              <a:sym typeface="Arial"/>
            </a:endParaRPr>
          </a:p>
        </p:txBody>
      </p:sp>
      <p:sp>
        <p:nvSpPr>
          <p:cNvPr id="309" name="Google Shape;309;p15"/>
          <p:cNvSpPr/>
          <p:nvPr/>
        </p:nvSpPr>
        <p:spPr>
          <a:xfrm>
            <a:off x="7109557" y="1585519"/>
            <a:ext cx="1342230" cy="836072"/>
          </a:xfrm>
          <a:prstGeom prst="round2DiagRect">
            <a:avLst>
              <a:gd name="adj1" fmla="val 16667"/>
              <a:gd name="adj2" fmla="val 0"/>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400"/>
              <a:buFont typeface="Century Gothic"/>
              <a:buNone/>
            </a:pPr>
            <a:r>
              <a:rPr lang="fr-FR" sz="1400" b="1" i="0" u="sng" strike="noStrike" cap="none">
                <a:solidFill>
                  <a:srgbClr val="FFFFFF"/>
                </a:solidFill>
                <a:latin typeface="Century Gothic"/>
                <a:ea typeface="Century Gothic"/>
                <a:cs typeface="Century Gothic"/>
                <a:sym typeface="Century Gothic"/>
              </a:rPr>
              <a:t>Durée</a:t>
            </a:r>
            <a:r>
              <a:rPr lang="fr-FR" sz="1400" b="1" i="0" u="none" strike="noStrike" cap="none">
                <a:solidFill>
                  <a:srgbClr val="FFFFFF"/>
                </a:solidFill>
                <a:latin typeface="Century Gothic"/>
                <a:ea typeface="Century Gothic"/>
                <a:cs typeface="Century Gothic"/>
                <a:sym typeface="Century Gothic"/>
              </a:rPr>
              <a:t> : </a:t>
            </a:r>
            <a:br>
              <a:rPr lang="fr-FR" sz="1400" b="1" i="0" u="none" strike="noStrike" cap="none">
                <a:solidFill>
                  <a:srgbClr val="FFFFFF"/>
                </a:solidFill>
                <a:latin typeface="Century Gothic"/>
                <a:ea typeface="Century Gothic"/>
                <a:cs typeface="Century Gothic"/>
                <a:sym typeface="Century Gothic"/>
              </a:rPr>
            </a:br>
            <a:r>
              <a:rPr lang="fr-FR" sz="1400" b="1" i="0" u="none" strike="noStrike" cap="none">
                <a:solidFill>
                  <a:srgbClr val="FFFFFF"/>
                </a:solidFill>
                <a:latin typeface="Century Gothic"/>
                <a:ea typeface="Century Gothic"/>
                <a:cs typeface="Century Gothic"/>
                <a:sym typeface="Century Gothic"/>
              </a:rPr>
              <a:t>1h00</a:t>
            </a:r>
            <a:endParaRPr sz="1400" b="0" i="0" u="none" strike="noStrike" cap="none">
              <a:solidFill>
                <a:srgbClr val="000000"/>
              </a:solidFill>
              <a:latin typeface="Arial"/>
              <a:ea typeface="Arial"/>
              <a:cs typeface="Arial"/>
              <a:sym typeface="Arial"/>
            </a:endParaRPr>
          </a:p>
        </p:txBody>
      </p:sp>
      <p:sp>
        <p:nvSpPr>
          <p:cNvPr id="310" name="Google Shape;310;p15"/>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2.2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6"/>
          <p:cNvSpPr txBox="1"/>
          <p:nvPr/>
        </p:nvSpPr>
        <p:spPr>
          <a:xfrm>
            <a:off x="3837518" y="4158298"/>
            <a:ext cx="4845068" cy="2015936"/>
          </a:xfrm>
          <a:prstGeom prst="rect">
            <a:avLst/>
          </a:prstGeom>
          <a:solidFill>
            <a:srgbClr val="F5F4EE"/>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000"/>
              <a:buFont typeface="Montserrat"/>
              <a:buNone/>
            </a:pPr>
            <a:endParaRPr sz="1000"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dk1"/>
              </a:buClr>
              <a:buSzPts val="1000"/>
              <a:buFont typeface="Montserrat"/>
              <a:buNone/>
            </a:pPr>
            <a:endParaRPr sz="1000"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chemeClr val="dk1"/>
              </a:buClr>
              <a:buSzPts val="300"/>
              <a:buFont typeface="Montserrat"/>
              <a:buNone/>
            </a:pPr>
            <a:endParaRPr sz="300"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600"/>
              </a:spcBef>
              <a:spcAft>
                <a:spcPts val="0"/>
              </a:spcAft>
              <a:buClr>
                <a:srgbClr val="000000"/>
              </a:buClr>
              <a:buSzPts val="1000"/>
              <a:buFont typeface="Century Gothic"/>
              <a:buNone/>
            </a:pPr>
            <a:r>
              <a:rPr lang="fr-FR" sz="1000" b="1" i="0" u="sng" strike="noStrike" cap="none">
                <a:solidFill>
                  <a:srgbClr val="000000"/>
                </a:solidFill>
                <a:latin typeface="Century Gothic"/>
                <a:ea typeface="Century Gothic"/>
                <a:cs typeface="Century Gothic"/>
                <a:sym typeface="Century Gothic"/>
              </a:rPr>
              <a:t>THÈMES</a:t>
            </a:r>
            <a:r>
              <a:rPr lang="fr-FR" sz="825" b="1" i="0" u="none" strike="noStrike" cap="none">
                <a:solidFill>
                  <a:srgbClr val="000000"/>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60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L’arrêt et le stationnement</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Les croisements et les dépassements</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connaissance de la réglementation générale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Century Gothic"/>
              <a:buNone/>
            </a:pPr>
            <a:r>
              <a:rPr lang="fr-FR" sz="800" b="0" i="0" u="none" strike="noStrike" cap="none">
                <a:solidFill>
                  <a:srgbClr val="000000"/>
                </a:solidFill>
                <a:latin typeface="Century Gothic"/>
                <a:ea typeface="Century Gothic"/>
                <a:cs typeface="Century Gothic"/>
                <a:sym typeface="Century Gothic"/>
              </a:rPr>
              <a:t>du permis de conduire</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L’éco-conduite </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Les priorités</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Alcool et stupéfiants</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Défaut de port de la ceinture de sécurité</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Les règles de circulation</a:t>
            </a:r>
            <a:endParaRPr sz="1400" b="0" i="0" u="none" strike="noStrike" cap="none">
              <a:solidFill>
                <a:srgbClr val="000000"/>
              </a:solidFill>
              <a:latin typeface="Arial"/>
              <a:ea typeface="Arial"/>
              <a:cs typeface="Arial"/>
              <a:sym typeface="Arial"/>
            </a:endParaRPr>
          </a:p>
        </p:txBody>
      </p:sp>
      <p:sp>
        <p:nvSpPr>
          <p:cNvPr id="317" name="Google Shape;317;p16"/>
          <p:cNvSpPr txBox="1">
            <a:spLocks noGrp="1"/>
          </p:cNvSpPr>
          <p:nvPr>
            <p:ph type="ctrTitle"/>
          </p:nvPr>
        </p:nvSpPr>
        <p:spPr>
          <a:xfrm>
            <a:off x="285824" y="828159"/>
            <a:ext cx="4916913" cy="640216"/>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D0363B"/>
              </a:buClr>
              <a:buSzPts val="2400"/>
              <a:buFont typeface="Century Gothic"/>
              <a:buNone/>
            </a:pPr>
            <a:r>
              <a:rPr lang="fr-FR" sz="2400" u="sng">
                <a:latin typeface="Century Gothic"/>
                <a:ea typeface="Century Gothic"/>
                <a:cs typeface="Century Gothic"/>
                <a:sym typeface="Century Gothic"/>
              </a:rPr>
              <a:t>PARCOURS DE FORMATION PERSONNALISE</a:t>
            </a:r>
            <a:endParaRPr/>
          </a:p>
        </p:txBody>
      </p:sp>
      <p:grpSp>
        <p:nvGrpSpPr>
          <p:cNvPr id="319" name="Google Shape;319;p16"/>
          <p:cNvGrpSpPr/>
          <p:nvPr/>
        </p:nvGrpSpPr>
        <p:grpSpPr>
          <a:xfrm>
            <a:off x="455537" y="1861795"/>
            <a:ext cx="8232926" cy="2036974"/>
            <a:chOff x="339720" y="2620540"/>
            <a:chExt cx="10977233" cy="2715965"/>
          </a:xfrm>
        </p:grpSpPr>
        <p:grpSp>
          <p:nvGrpSpPr>
            <p:cNvPr id="320" name="Google Shape;320;p16"/>
            <p:cNvGrpSpPr/>
            <p:nvPr/>
          </p:nvGrpSpPr>
          <p:grpSpPr>
            <a:xfrm>
              <a:off x="339720" y="2620540"/>
              <a:ext cx="10977233" cy="2715965"/>
              <a:chOff x="343803" y="2215099"/>
              <a:chExt cx="10977233" cy="2715965"/>
            </a:xfrm>
          </p:grpSpPr>
          <p:pic>
            <p:nvPicPr>
              <p:cNvPr id="321" name="Google Shape;321;p16"/>
              <p:cNvPicPr preferRelativeResize="0"/>
              <p:nvPr/>
            </p:nvPicPr>
            <p:blipFill rotWithShape="1">
              <a:blip r:embed="rId3">
                <a:alphaModFix/>
              </a:blip>
              <a:srcRect/>
              <a:stretch/>
            </p:blipFill>
            <p:spPr>
              <a:xfrm>
                <a:off x="625544" y="2819792"/>
                <a:ext cx="729245" cy="726823"/>
              </a:xfrm>
              <a:prstGeom prst="rect">
                <a:avLst/>
              </a:prstGeom>
              <a:noFill/>
              <a:ln>
                <a:noFill/>
              </a:ln>
            </p:spPr>
          </p:pic>
          <p:pic>
            <p:nvPicPr>
              <p:cNvPr id="322" name="Google Shape;322;p16"/>
              <p:cNvPicPr preferRelativeResize="0"/>
              <p:nvPr/>
            </p:nvPicPr>
            <p:blipFill rotWithShape="1">
              <a:blip r:embed="rId4">
                <a:alphaModFix/>
              </a:blip>
              <a:srcRect/>
              <a:stretch/>
            </p:blipFill>
            <p:spPr>
              <a:xfrm>
                <a:off x="1940020" y="2821016"/>
                <a:ext cx="684640" cy="682363"/>
              </a:xfrm>
              <a:prstGeom prst="rect">
                <a:avLst/>
              </a:prstGeom>
              <a:noFill/>
              <a:ln>
                <a:noFill/>
              </a:ln>
            </p:spPr>
          </p:pic>
          <p:pic>
            <p:nvPicPr>
              <p:cNvPr id="323" name="Google Shape;323;p16"/>
              <p:cNvPicPr preferRelativeResize="0"/>
              <p:nvPr/>
            </p:nvPicPr>
            <p:blipFill rotWithShape="1">
              <a:blip r:embed="rId5">
                <a:alphaModFix/>
              </a:blip>
              <a:srcRect/>
              <a:stretch/>
            </p:blipFill>
            <p:spPr>
              <a:xfrm>
                <a:off x="3350298" y="2776556"/>
                <a:ext cx="726823" cy="726823"/>
              </a:xfrm>
              <a:prstGeom prst="rect">
                <a:avLst/>
              </a:prstGeom>
              <a:noFill/>
              <a:ln>
                <a:noFill/>
              </a:ln>
            </p:spPr>
          </p:pic>
          <p:sp>
            <p:nvSpPr>
              <p:cNvPr id="324" name="Google Shape;324;p16"/>
              <p:cNvSpPr txBox="1"/>
              <p:nvPr/>
            </p:nvSpPr>
            <p:spPr>
              <a:xfrm>
                <a:off x="343803" y="3635955"/>
                <a:ext cx="1192242" cy="8412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fr-FR" sz="700" b="0" i="0" u="none" strike="noStrike" cap="none">
                    <a:solidFill>
                      <a:srgbClr val="000000"/>
                    </a:solidFill>
                    <a:latin typeface="Century Gothic"/>
                    <a:ea typeface="Century Gothic"/>
                    <a:cs typeface="Century Gothic"/>
                    <a:sym typeface="Century Gothic"/>
                  </a:rPr>
                  <a:t>Evaluation de départ:</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Ordinateur</a:t>
                </a:r>
                <a:endParaRPr sz="700" b="0" i="0" u="none" strike="noStrike" cap="none">
                  <a:solidFill>
                    <a:srgbClr val="000000"/>
                  </a:solidFill>
                  <a:latin typeface="Century Gothic"/>
                  <a:ea typeface="Century Gothic"/>
                  <a:cs typeface="Century Gothic"/>
                  <a:sym typeface="Century Gothic"/>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Simulateur</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Sur route</a:t>
                </a:r>
                <a:endParaRPr sz="700" b="0" i="0" u="none" strike="noStrike" cap="none">
                  <a:solidFill>
                    <a:srgbClr val="000000"/>
                  </a:solidFill>
                  <a:latin typeface="Century Gothic"/>
                  <a:ea typeface="Century Gothic"/>
                  <a:cs typeface="Century Gothic"/>
                  <a:sym typeface="Century Gothic"/>
                </a:endParaRPr>
              </a:p>
            </p:txBody>
          </p:sp>
          <p:sp>
            <p:nvSpPr>
              <p:cNvPr id="325" name="Google Shape;325;p16"/>
              <p:cNvSpPr txBox="1"/>
              <p:nvPr/>
            </p:nvSpPr>
            <p:spPr>
              <a:xfrm>
                <a:off x="1354790" y="3604540"/>
                <a:ext cx="1554002" cy="697626"/>
              </a:xfrm>
              <a:prstGeom prst="rect">
                <a:avLst/>
              </a:prstGeom>
              <a:noFill/>
              <a:ln>
                <a:noFill/>
              </a:ln>
            </p:spPr>
            <p:txBody>
              <a:bodyPr spcFirstLastPara="1" wrap="square" lIns="91425" tIns="45700" rIns="91425" bIns="45700" anchor="t" anchorCtr="0">
                <a:spAutoFit/>
              </a:bodyPr>
              <a:lstStyle/>
              <a:p>
                <a:pPr marL="128588" marR="0" lvl="0" indent="-128588" algn="ctr"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Inscription et</a:t>
                </a:r>
                <a:br>
                  <a:rPr lang="fr-FR" sz="700" b="0" i="0" u="none" strike="noStrike" cap="none">
                    <a:solidFill>
                      <a:srgbClr val="000000"/>
                    </a:solidFill>
                    <a:latin typeface="Century Gothic"/>
                    <a:ea typeface="Century Gothic"/>
                    <a:cs typeface="Century Gothic"/>
                    <a:sym typeface="Century Gothic"/>
                  </a:rPr>
                </a:br>
                <a:r>
                  <a:rPr lang="fr-FR" sz="700" b="0" i="0" u="none" strike="noStrike" cap="none">
                    <a:solidFill>
                      <a:srgbClr val="000000"/>
                    </a:solidFill>
                    <a:latin typeface="Century Gothic"/>
                    <a:ea typeface="Century Gothic"/>
                    <a:cs typeface="Century Gothic"/>
                    <a:sym typeface="Century Gothic"/>
                  </a:rPr>
                  <a:t>Mise en place d’un planning prévisionnel</a:t>
                </a:r>
                <a:endParaRPr sz="1400" b="0" i="0" u="none" strike="noStrike" cap="none">
                  <a:solidFill>
                    <a:srgbClr val="000000"/>
                  </a:solidFill>
                  <a:latin typeface="Arial"/>
                  <a:ea typeface="Arial"/>
                  <a:cs typeface="Arial"/>
                  <a:sym typeface="Arial"/>
                </a:endParaRPr>
              </a:p>
            </p:txBody>
          </p:sp>
          <p:sp>
            <p:nvSpPr>
              <p:cNvPr id="326" name="Google Shape;326;p16"/>
              <p:cNvSpPr txBox="1"/>
              <p:nvPr/>
            </p:nvSpPr>
            <p:spPr>
              <a:xfrm>
                <a:off x="2943415" y="3617884"/>
                <a:ext cx="1878708" cy="1313180"/>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Formation théorique présentiel</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Formation théorique à distance</a:t>
                </a:r>
                <a:endParaRPr sz="7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700"/>
                  <a:buFont typeface="Montserrat"/>
                  <a:buNone/>
                </a:pPr>
                <a:endParaRPr sz="700" b="0" i="0" u="none" strike="noStrike" cap="none">
                  <a:solidFill>
                    <a:srgbClr val="000000"/>
                  </a:solidFill>
                  <a:latin typeface="Century Gothic"/>
                  <a:ea typeface="Century Gothic"/>
                  <a:cs typeface="Century Gothic"/>
                  <a:sym typeface="Century Gothic"/>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Alternance de théorie et de pratique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900"/>
                  <a:buFont typeface="Montserrat"/>
                  <a:buNone/>
                </a:pPr>
                <a:endParaRPr sz="900" b="0" i="0" u="none" strike="noStrike" cap="none">
                  <a:solidFill>
                    <a:srgbClr val="000000"/>
                  </a:solidFill>
                  <a:latin typeface="Century Gothic"/>
                  <a:ea typeface="Century Gothic"/>
                  <a:cs typeface="Century Gothic"/>
                  <a:sym typeface="Century Gothic"/>
                </a:endParaRPr>
              </a:p>
            </p:txBody>
          </p:sp>
          <p:sp>
            <p:nvSpPr>
              <p:cNvPr id="327" name="Google Shape;327;p16"/>
              <p:cNvSpPr txBox="1"/>
              <p:nvPr/>
            </p:nvSpPr>
            <p:spPr>
              <a:xfrm>
                <a:off x="4758292" y="3612272"/>
                <a:ext cx="1192242" cy="41036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Examen Théorique</a:t>
                </a:r>
                <a:endParaRPr sz="1400" b="0" i="0" u="none" strike="noStrike" cap="none">
                  <a:solidFill>
                    <a:srgbClr val="000000"/>
                  </a:solidFill>
                  <a:latin typeface="Arial"/>
                  <a:ea typeface="Arial"/>
                  <a:cs typeface="Arial"/>
                  <a:sym typeface="Arial"/>
                </a:endParaRPr>
              </a:p>
            </p:txBody>
          </p:sp>
          <p:sp>
            <p:nvSpPr>
              <p:cNvPr id="328" name="Google Shape;328;p16"/>
              <p:cNvSpPr txBox="1"/>
              <p:nvPr/>
            </p:nvSpPr>
            <p:spPr>
              <a:xfrm>
                <a:off x="5950534" y="3734963"/>
                <a:ext cx="1434972" cy="43601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fr-FR" sz="700" b="0" i="0" u="none" strike="noStrike" cap="none">
                    <a:solidFill>
                      <a:srgbClr val="000000"/>
                    </a:solidFill>
                    <a:latin typeface="Century Gothic"/>
                    <a:ea typeface="Century Gothic"/>
                    <a:cs typeface="Century Gothic"/>
                    <a:sym typeface="Century Gothic"/>
                  </a:rPr>
                  <a:t>Formation pratique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25"/>
                  <a:buFont typeface="Montserrat"/>
                  <a:buNone/>
                </a:pPr>
                <a:endParaRPr sz="825" b="0" i="0" u="none" strike="noStrike" cap="none">
                  <a:solidFill>
                    <a:srgbClr val="000000"/>
                  </a:solidFill>
                  <a:latin typeface="Century Gothic"/>
                  <a:ea typeface="Century Gothic"/>
                  <a:cs typeface="Century Gothic"/>
                  <a:sym typeface="Century Gothic"/>
                </a:endParaRPr>
              </a:p>
            </p:txBody>
          </p:sp>
          <p:sp>
            <p:nvSpPr>
              <p:cNvPr id="329" name="Google Shape;329;p16"/>
              <p:cNvSpPr txBox="1"/>
              <p:nvPr/>
            </p:nvSpPr>
            <p:spPr>
              <a:xfrm>
                <a:off x="8846535" y="3721384"/>
                <a:ext cx="1192242" cy="41036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Examen Blanc</a:t>
                </a:r>
                <a:endParaRPr sz="1400" b="0" i="0" u="none" strike="noStrike" cap="none">
                  <a:solidFill>
                    <a:srgbClr val="000000"/>
                  </a:solidFill>
                  <a:latin typeface="Arial"/>
                  <a:ea typeface="Arial"/>
                  <a:cs typeface="Arial"/>
                  <a:sym typeface="Arial"/>
                </a:endParaRPr>
              </a:p>
            </p:txBody>
          </p:sp>
          <p:sp>
            <p:nvSpPr>
              <p:cNvPr id="330" name="Google Shape;330;p16"/>
              <p:cNvSpPr txBox="1"/>
              <p:nvPr/>
            </p:nvSpPr>
            <p:spPr>
              <a:xfrm>
                <a:off x="10128794" y="3620716"/>
                <a:ext cx="1192242" cy="41036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Examen pratique</a:t>
                </a:r>
                <a:endParaRPr sz="1400" b="0" i="0" u="none" strike="noStrike" cap="none">
                  <a:solidFill>
                    <a:srgbClr val="000000"/>
                  </a:solidFill>
                  <a:latin typeface="Arial"/>
                  <a:ea typeface="Arial"/>
                  <a:cs typeface="Arial"/>
                  <a:sym typeface="Arial"/>
                </a:endParaRPr>
              </a:p>
            </p:txBody>
          </p:sp>
          <p:sp>
            <p:nvSpPr>
              <p:cNvPr id="331" name="Google Shape;331;p16"/>
              <p:cNvSpPr txBox="1"/>
              <p:nvPr/>
            </p:nvSpPr>
            <p:spPr>
              <a:xfrm>
                <a:off x="7420129" y="3813771"/>
                <a:ext cx="1557268" cy="841256"/>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Conduite accompagnée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700"/>
                  <a:buFont typeface="Montserrat"/>
                  <a:buNone/>
                </a:pPr>
                <a:endParaRPr sz="700" b="0" i="0" u="none" strike="noStrike" cap="none">
                  <a:solidFill>
                    <a:srgbClr val="000000"/>
                  </a:solidFill>
                  <a:latin typeface="Century Gothic"/>
                  <a:ea typeface="Century Gothic"/>
                  <a:cs typeface="Century Gothic"/>
                  <a:sym typeface="Century Gothic"/>
                </a:endParaRPr>
              </a:p>
              <a:p>
                <a:pPr marL="128588" marR="0" lvl="0" indent="-128588" algn="l" rtl="0">
                  <a:lnSpc>
                    <a:spcPct val="100000"/>
                  </a:lnSpc>
                  <a:spcBef>
                    <a:spcPts val="0"/>
                  </a:spcBef>
                  <a:spcAft>
                    <a:spcPts val="0"/>
                  </a:spcAft>
                  <a:buClr>
                    <a:srgbClr val="000000"/>
                  </a:buClr>
                  <a:buSzPts val="700"/>
                  <a:buFont typeface="Noto Sans Symbols"/>
                  <a:buChar char="❑"/>
                </a:pPr>
                <a:r>
                  <a:rPr lang="fr-FR" sz="700" b="0" i="0" u="none" strike="noStrike" cap="none">
                    <a:solidFill>
                      <a:srgbClr val="000000"/>
                    </a:solidFill>
                    <a:latin typeface="Century Gothic"/>
                    <a:ea typeface="Century Gothic"/>
                    <a:cs typeface="Century Gothic"/>
                    <a:sym typeface="Century Gothic"/>
                  </a:rPr>
                  <a:t>Conduite supervisée</a:t>
                </a:r>
                <a:endParaRPr sz="1400" b="0" i="0" u="none" strike="noStrike" cap="none">
                  <a:solidFill>
                    <a:srgbClr val="000000"/>
                  </a:solidFill>
                  <a:latin typeface="Arial"/>
                  <a:ea typeface="Arial"/>
                  <a:cs typeface="Arial"/>
                  <a:sym typeface="Arial"/>
                </a:endParaRPr>
              </a:p>
            </p:txBody>
          </p:sp>
          <p:sp>
            <p:nvSpPr>
              <p:cNvPr id="332" name="Google Shape;332;p16"/>
              <p:cNvSpPr/>
              <p:nvPr/>
            </p:nvSpPr>
            <p:spPr>
              <a:xfrm>
                <a:off x="715992" y="222112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1</a:t>
                </a:r>
                <a:endParaRPr sz="1400" b="0" i="0" u="none" strike="noStrike" cap="none">
                  <a:solidFill>
                    <a:srgbClr val="000000"/>
                  </a:solidFill>
                  <a:latin typeface="Arial"/>
                  <a:ea typeface="Arial"/>
                  <a:cs typeface="Arial"/>
                  <a:sym typeface="Arial"/>
                </a:endParaRPr>
              </a:p>
            </p:txBody>
          </p:sp>
          <p:sp>
            <p:nvSpPr>
              <p:cNvPr id="333" name="Google Shape;333;p16"/>
              <p:cNvSpPr/>
              <p:nvPr/>
            </p:nvSpPr>
            <p:spPr>
              <a:xfrm>
                <a:off x="2054453" y="2238519"/>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2</a:t>
                </a:r>
                <a:endParaRPr sz="1400" b="0" i="0" u="none" strike="noStrike" cap="none">
                  <a:solidFill>
                    <a:srgbClr val="000000"/>
                  </a:solidFill>
                  <a:latin typeface="Arial"/>
                  <a:ea typeface="Arial"/>
                  <a:cs typeface="Arial"/>
                  <a:sym typeface="Arial"/>
                </a:endParaRPr>
              </a:p>
            </p:txBody>
          </p:sp>
          <p:sp>
            <p:nvSpPr>
              <p:cNvPr id="334" name="Google Shape;334;p16"/>
              <p:cNvSpPr/>
              <p:nvPr/>
            </p:nvSpPr>
            <p:spPr>
              <a:xfrm>
                <a:off x="3444959" y="222320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3</a:t>
                </a:r>
                <a:endParaRPr sz="1400" b="0" i="0" u="none" strike="noStrike" cap="none">
                  <a:solidFill>
                    <a:srgbClr val="000000"/>
                  </a:solidFill>
                  <a:latin typeface="Arial"/>
                  <a:ea typeface="Arial"/>
                  <a:cs typeface="Arial"/>
                  <a:sym typeface="Arial"/>
                </a:endParaRPr>
              </a:p>
            </p:txBody>
          </p:sp>
          <p:sp>
            <p:nvSpPr>
              <p:cNvPr id="335" name="Google Shape;335;p16"/>
              <p:cNvSpPr/>
              <p:nvPr/>
            </p:nvSpPr>
            <p:spPr>
              <a:xfrm>
                <a:off x="4835465" y="2233092"/>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4</a:t>
                </a:r>
                <a:endParaRPr sz="1400" b="0" i="0" u="none" strike="noStrike" cap="none">
                  <a:solidFill>
                    <a:srgbClr val="000000"/>
                  </a:solidFill>
                  <a:latin typeface="Arial"/>
                  <a:ea typeface="Arial"/>
                  <a:cs typeface="Arial"/>
                  <a:sym typeface="Arial"/>
                </a:endParaRPr>
              </a:p>
            </p:txBody>
          </p:sp>
          <p:sp>
            <p:nvSpPr>
              <p:cNvPr id="336" name="Google Shape;336;p16"/>
              <p:cNvSpPr/>
              <p:nvPr/>
            </p:nvSpPr>
            <p:spPr>
              <a:xfrm>
                <a:off x="6225971" y="222112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5</a:t>
                </a:r>
                <a:endParaRPr sz="1400" b="0" i="0" u="none" strike="noStrike" cap="none">
                  <a:solidFill>
                    <a:srgbClr val="000000"/>
                  </a:solidFill>
                  <a:latin typeface="Arial"/>
                  <a:ea typeface="Arial"/>
                  <a:cs typeface="Arial"/>
                  <a:sym typeface="Arial"/>
                </a:endParaRPr>
              </a:p>
            </p:txBody>
          </p:sp>
          <p:sp>
            <p:nvSpPr>
              <p:cNvPr id="337" name="Google Shape;337;p16"/>
              <p:cNvSpPr/>
              <p:nvPr/>
            </p:nvSpPr>
            <p:spPr>
              <a:xfrm>
                <a:off x="7616477" y="2242926"/>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6</a:t>
                </a:r>
                <a:endParaRPr sz="1400" b="0" i="0" u="none" strike="noStrike" cap="none">
                  <a:solidFill>
                    <a:srgbClr val="000000"/>
                  </a:solidFill>
                  <a:latin typeface="Arial"/>
                  <a:ea typeface="Arial"/>
                  <a:cs typeface="Arial"/>
                  <a:sym typeface="Arial"/>
                </a:endParaRPr>
              </a:p>
            </p:txBody>
          </p:sp>
          <p:sp>
            <p:nvSpPr>
              <p:cNvPr id="338" name="Google Shape;338;p16"/>
              <p:cNvSpPr/>
              <p:nvPr/>
            </p:nvSpPr>
            <p:spPr>
              <a:xfrm>
                <a:off x="9006983" y="2244585"/>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7</a:t>
                </a:r>
                <a:endParaRPr sz="1400" b="0" i="0" u="none" strike="noStrike" cap="none">
                  <a:solidFill>
                    <a:srgbClr val="000000"/>
                  </a:solidFill>
                  <a:latin typeface="Arial"/>
                  <a:ea typeface="Arial"/>
                  <a:cs typeface="Arial"/>
                  <a:sym typeface="Arial"/>
                </a:endParaRPr>
              </a:p>
            </p:txBody>
          </p:sp>
          <p:sp>
            <p:nvSpPr>
              <p:cNvPr id="339" name="Google Shape;339;p16"/>
              <p:cNvSpPr/>
              <p:nvPr/>
            </p:nvSpPr>
            <p:spPr>
              <a:xfrm>
                <a:off x="10397489" y="2215099"/>
                <a:ext cx="740963" cy="487764"/>
              </a:xfrm>
              <a:prstGeom prst="rightArrow">
                <a:avLst>
                  <a:gd name="adj1" fmla="val 50000"/>
                  <a:gd name="adj2" fmla="val 50000"/>
                </a:avLst>
              </a:prstGeom>
              <a:solidFill>
                <a:srgbClr val="F5F4EE"/>
              </a:solidFill>
              <a:ln w="12700" cap="flat" cmpd="sng">
                <a:solidFill>
                  <a:srgbClr val="2D2D2D"/>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50"/>
                  <a:buFont typeface="Century Gothic"/>
                  <a:buNone/>
                </a:pPr>
                <a:r>
                  <a:rPr lang="fr-FR" sz="1050" b="1" i="0" u="none" strike="noStrike" cap="none">
                    <a:solidFill>
                      <a:srgbClr val="000000"/>
                    </a:solidFill>
                    <a:latin typeface="Century Gothic"/>
                    <a:ea typeface="Century Gothic"/>
                    <a:cs typeface="Century Gothic"/>
                    <a:sym typeface="Century Gothic"/>
                  </a:rPr>
                  <a:t>8</a:t>
                </a:r>
                <a:endParaRPr sz="1400" b="0" i="0" u="none" strike="noStrike" cap="none">
                  <a:solidFill>
                    <a:srgbClr val="000000"/>
                  </a:solidFill>
                  <a:latin typeface="Arial"/>
                  <a:ea typeface="Arial"/>
                  <a:cs typeface="Arial"/>
                  <a:sym typeface="Arial"/>
                </a:endParaRPr>
              </a:p>
            </p:txBody>
          </p:sp>
          <p:pic>
            <p:nvPicPr>
              <p:cNvPr id="340" name="Google Shape;340;p16"/>
              <p:cNvPicPr preferRelativeResize="0"/>
              <p:nvPr/>
            </p:nvPicPr>
            <p:blipFill rotWithShape="1">
              <a:blip r:embed="rId6">
                <a:alphaModFix/>
              </a:blip>
              <a:srcRect/>
              <a:stretch/>
            </p:blipFill>
            <p:spPr>
              <a:xfrm>
                <a:off x="7462269" y="2771942"/>
                <a:ext cx="650160" cy="648000"/>
              </a:xfrm>
              <a:prstGeom prst="rect">
                <a:avLst/>
              </a:prstGeom>
              <a:noFill/>
              <a:ln>
                <a:noFill/>
              </a:ln>
            </p:spPr>
          </p:pic>
          <p:pic>
            <p:nvPicPr>
              <p:cNvPr id="341" name="Google Shape;341;p16"/>
              <p:cNvPicPr preferRelativeResize="0"/>
              <p:nvPr/>
            </p:nvPicPr>
            <p:blipFill rotWithShape="1">
              <a:blip r:embed="rId7">
                <a:alphaModFix/>
              </a:blip>
              <a:srcRect/>
              <a:stretch/>
            </p:blipFill>
            <p:spPr>
              <a:xfrm>
                <a:off x="6080368" y="2733480"/>
                <a:ext cx="650160" cy="648000"/>
              </a:xfrm>
              <a:prstGeom prst="rect">
                <a:avLst/>
              </a:prstGeom>
              <a:noFill/>
              <a:ln>
                <a:noFill/>
              </a:ln>
            </p:spPr>
          </p:pic>
        </p:grpSp>
        <p:grpSp>
          <p:nvGrpSpPr>
            <p:cNvPr id="342" name="Google Shape;342;p16"/>
            <p:cNvGrpSpPr/>
            <p:nvPr/>
          </p:nvGrpSpPr>
          <p:grpSpPr>
            <a:xfrm>
              <a:off x="4824820" y="3202506"/>
              <a:ext cx="6255916" cy="958062"/>
              <a:chOff x="4824820" y="3202506"/>
              <a:chExt cx="6255916" cy="958062"/>
            </a:xfrm>
          </p:grpSpPr>
          <p:pic>
            <p:nvPicPr>
              <p:cNvPr id="343" name="Google Shape;343;p16"/>
              <p:cNvPicPr preferRelativeResize="0"/>
              <p:nvPr/>
            </p:nvPicPr>
            <p:blipFill rotWithShape="1">
              <a:blip r:embed="rId8">
                <a:alphaModFix/>
              </a:blip>
              <a:srcRect/>
              <a:stretch/>
            </p:blipFill>
            <p:spPr>
              <a:xfrm>
                <a:off x="7846923" y="3512568"/>
                <a:ext cx="650160" cy="648000"/>
              </a:xfrm>
              <a:prstGeom prst="rect">
                <a:avLst/>
              </a:prstGeom>
              <a:noFill/>
              <a:ln>
                <a:noFill/>
              </a:ln>
            </p:spPr>
          </p:pic>
          <p:pic>
            <p:nvPicPr>
              <p:cNvPr id="344" name="Google Shape;344;p16"/>
              <p:cNvPicPr preferRelativeResize="0"/>
              <p:nvPr/>
            </p:nvPicPr>
            <p:blipFill rotWithShape="1">
              <a:blip r:embed="rId9">
                <a:alphaModFix/>
              </a:blip>
              <a:srcRect/>
              <a:stretch/>
            </p:blipFill>
            <p:spPr>
              <a:xfrm>
                <a:off x="10304451" y="3202506"/>
                <a:ext cx="776285" cy="773706"/>
              </a:xfrm>
              <a:prstGeom prst="rect">
                <a:avLst/>
              </a:prstGeom>
              <a:noFill/>
              <a:ln>
                <a:noFill/>
              </a:ln>
            </p:spPr>
          </p:pic>
          <p:pic>
            <p:nvPicPr>
              <p:cNvPr id="345" name="Google Shape;345;p16"/>
              <p:cNvPicPr preferRelativeResize="0"/>
              <p:nvPr/>
            </p:nvPicPr>
            <p:blipFill rotWithShape="1">
              <a:blip r:embed="rId10">
                <a:alphaModFix/>
              </a:blip>
              <a:srcRect/>
              <a:stretch/>
            </p:blipFill>
            <p:spPr>
              <a:xfrm>
                <a:off x="8962584" y="3224880"/>
                <a:ext cx="773707" cy="773706"/>
              </a:xfrm>
              <a:prstGeom prst="rect">
                <a:avLst/>
              </a:prstGeom>
              <a:noFill/>
              <a:ln>
                <a:noFill/>
              </a:ln>
            </p:spPr>
          </p:pic>
          <p:pic>
            <p:nvPicPr>
              <p:cNvPr id="346" name="Google Shape;346;p16"/>
              <p:cNvPicPr preferRelativeResize="0"/>
              <p:nvPr/>
            </p:nvPicPr>
            <p:blipFill rotWithShape="1">
              <a:blip r:embed="rId11">
                <a:alphaModFix/>
              </a:blip>
              <a:srcRect/>
              <a:stretch/>
            </p:blipFill>
            <p:spPr>
              <a:xfrm>
                <a:off x="4824820" y="3225233"/>
                <a:ext cx="726821" cy="726822"/>
              </a:xfrm>
              <a:prstGeom prst="rect">
                <a:avLst/>
              </a:prstGeom>
              <a:noFill/>
              <a:ln>
                <a:noFill/>
              </a:ln>
            </p:spPr>
          </p:pic>
        </p:grpSp>
      </p:grpSp>
      <p:sp>
        <p:nvSpPr>
          <p:cNvPr id="348" name="Google Shape;348;p16"/>
          <p:cNvSpPr txBox="1"/>
          <p:nvPr/>
        </p:nvSpPr>
        <p:spPr>
          <a:xfrm>
            <a:off x="5347904" y="744106"/>
            <a:ext cx="3423456" cy="738664"/>
          </a:xfrm>
          <a:prstGeom prst="rect">
            <a:avLst/>
          </a:prstGeom>
          <a:solidFill>
            <a:srgbClr val="F5F4EE"/>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Century Gothic"/>
              <a:buNone/>
            </a:pPr>
            <a:r>
              <a:rPr lang="fr-FR" sz="900" b="1" i="0" u="sng" strike="noStrike" cap="none">
                <a:solidFill>
                  <a:srgbClr val="000000"/>
                </a:solidFill>
                <a:latin typeface="Century Gothic"/>
                <a:ea typeface="Century Gothic"/>
                <a:cs typeface="Century Gothic"/>
                <a:sym typeface="Century Gothic"/>
              </a:rPr>
              <a:t>RENSEIGNEMENTS PERSONNELS DE L’ÉLÈVE</a:t>
            </a:r>
            <a:br>
              <a:rPr lang="fr-FR" sz="825" b="1" i="0" u="sng" strike="noStrike" cap="none">
                <a:solidFill>
                  <a:srgbClr val="000000"/>
                </a:solidFill>
                <a:latin typeface="Century Gothic"/>
                <a:ea typeface="Century Gothic"/>
                <a:cs typeface="Century Gothic"/>
                <a:sym typeface="Century Gothic"/>
              </a:rPr>
            </a:br>
            <a:endParaRPr sz="825" b="1" i="0" u="sng"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25"/>
              <a:buFont typeface="Century Gothic"/>
              <a:buNone/>
            </a:pPr>
            <a:r>
              <a:rPr lang="fr-FR" sz="825" b="0" i="0" u="none" strike="noStrike" cap="none">
                <a:solidFill>
                  <a:srgbClr val="000000"/>
                </a:solidFill>
                <a:latin typeface="Century Gothic"/>
                <a:ea typeface="Century Gothic"/>
                <a:cs typeface="Century Gothic"/>
                <a:sym typeface="Century Gothic"/>
              </a:rPr>
              <a:t>Nom : ……………………..…………………………..……………………..</a:t>
            </a:r>
            <a:br>
              <a:rPr lang="fr-FR" sz="825" b="0" i="0" u="none" strike="noStrike" cap="none">
                <a:solidFill>
                  <a:srgbClr val="000000"/>
                </a:solidFill>
                <a:latin typeface="Century Gothic"/>
                <a:ea typeface="Century Gothic"/>
                <a:cs typeface="Century Gothic"/>
                <a:sym typeface="Century Gothic"/>
              </a:rPr>
            </a:br>
            <a:r>
              <a:rPr lang="fr-FR" sz="825" b="0" i="0" u="none" strike="noStrike" cap="none">
                <a:solidFill>
                  <a:srgbClr val="000000"/>
                </a:solidFill>
                <a:latin typeface="Century Gothic"/>
                <a:ea typeface="Century Gothic"/>
                <a:cs typeface="Century Gothic"/>
                <a:sym typeface="Century Gothic"/>
              </a:rPr>
              <a:t>Prénom :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25"/>
              <a:buFont typeface="Century Gothic"/>
              <a:buNone/>
            </a:pPr>
            <a:r>
              <a:rPr lang="fr-FR" sz="825" b="0" i="0" u="none" strike="noStrike" cap="none">
                <a:solidFill>
                  <a:srgbClr val="000000"/>
                </a:solidFill>
                <a:latin typeface="Century Gothic"/>
                <a:ea typeface="Century Gothic"/>
                <a:cs typeface="Century Gothic"/>
                <a:sym typeface="Century Gothic"/>
              </a:rPr>
              <a:t>Type de permis …………………………….............................................</a:t>
            </a:r>
            <a:endParaRPr sz="1400" b="0" i="0" u="none" strike="noStrike" cap="none">
              <a:solidFill>
                <a:srgbClr val="000000"/>
              </a:solidFill>
              <a:latin typeface="Arial"/>
              <a:ea typeface="Arial"/>
              <a:cs typeface="Arial"/>
              <a:sym typeface="Arial"/>
            </a:endParaRPr>
          </a:p>
        </p:txBody>
      </p:sp>
      <p:sp>
        <p:nvSpPr>
          <p:cNvPr id="349" name="Google Shape;349;p16"/>
          <p:cNvSpPr/>
          <p:nvPr/>
        </p:nvSpPr>
        <p:spPr>
          <a:xfrm>
            <a:off x="6573561" y="3855982"/>
            <a:ext cx="2109025" cy="307777"/>
          </a:xfrm>
          <a:prstGeom prst="flowChartProcess">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entury Gothic"/>
              <a:buNone/>
            </a:pPr>
            <a:r>
              <a:rPr lang="fr-FR" sz="1100" b="1" i="0" u="none" strike="noStrike" cap="none">
                <a:solidFill>
                  <a:srgbClr val="FFFFFF"/>
                </a:solidFill>
                <a:latin typeface="Century Gothic"/>
                <a:ea typeface="Century Gothic"/>
                <a:cs typeface="Century Gothic"/>
                <a:sym typeface="Century Gothic"/>
              </a:rPr>
              <a:t>COURS RECOMMANDES</a:t>
            </a:r>
            <a:endParaRPr sz="1400" b="0" i="0" u="none" strike="noStrike" cap="none">
              <a:solidFill>
                <a:srgbClr val="000000"/>
              </a:solidFill>
              <a:latin typeface="Arial"/>
              <a:ea typeface="Arial"/>
              <a:cs typeface="Arial"/>
              <a:sym typeface="Arial"/>
            </a:endParaRPr>
          </a:p>
        </p:txBody>
      </p:sp>
      <p:sp>
        <p:nvSpPr>
          <p:cNvPr id="350" name="Google Shape;350;p16"/>
          <p:cNvSpPr txBox="1"/>
          <p:nvPr/>
        </p:nvSpPr>
        <p:spPr>
          <a:xfrm>
            <a:off x="6503865" y="4854653"/>
            <a:ext cx="2109025" cy="1323439"/>
          </a:xfrm>
          <a:prstGeom prst="rect">
            <a:avLst/>
          </a:prstGeom>
          <a:noFill/>
          <a:ln>
            <a:noFill/>
          </a:ln>
        </p:spPr>
        <p:txBody>
          <a:bodyPr spcFirstLastPara="1" wrap="square" lIns="91425" tIns="45700" rIns="91425" bIns="45700" anchor="t" anchorCtr="0">
            <a:spAutoFit/>
          </a:bodyPr>
          <a:lstStyle/>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signalisation</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Les comportements dans les tunnels</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visibilité</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La prise de conscience des risques</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Le respect des autres usagers – Le partage de l’espace public</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Vitesse</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0" i="0" u="none" strike="noStrike" cap="none">
                <a:solidFill>
                  <a:srgbClr val="000000"/>
                </a:solidFill>
                <a:latin typeface="Century Gothic"/>
                <a:ea typeface="Century Gothic"/>
                <a:cs typeface="Century Gothic"/>
                <a:sym typeface="Century Gothic"/>
              </a:rPr>
              <a:t>Distracteurs</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1" i="0" u="none" strike="noStrike" cap="none">
                <a:solidFill>
                  <a:srgbClr val="000000"/>
                </a:solidFill>
                <a:latin typeface="Century Gothic"/>
                <a:ea typeface="Century Gothic"/>
                <a:cs typeface="Century Gothic"/>
                <a:sym typeface="Century Gothic"/>
              </a:rPr>
              <a:t>Spécificité du groupe lourd</a:t>
            </a:r>
            <a:endParaRPr sz="1400" b="0" i="0" u="none" strike="noStrike" cap="none">
              <a:solidFill>
                <a:srgbClr val="000000"/>
              </a:solidFill>
              <a:latin typeface="Arial"/>
              <a:ea typeface="Arial"/>
              <a:cs typeface="Arial"/>
              <a:sym typeface="Arial"/>
            </a:endParaRPr>
          </a:p>
          <a:p>
            <a:pPr marL="128588" marR="0" lvl="0" indent="-128588" algn="l" rtl="0">
              <a:lnSpc>
                <a:spcPct val="100000"/>
              </a:lnSpc>
              <a:spcBef>
                <a:spcPts val="0"/>
              </a:spcBef>
              <a:spcAft>
                <a:spcPts val="0"/>
              </a:spcAft>
              <a:buClr>
                <a:srgbClr val="000000"/>
              </a:buClr>
              <a:buSzPts val="800"/>
              <a:buFont typeface="Noto Sans Symbols"/>
              <a:buChar char="❑"/>
            </a:pPr>
            <a:r>
              <a:rPr lang="fr-FR" sz="800" b="1" i="0" u="none" strike="noStrike" cap="none">
                <a:solidFill>
                  <a:srgbClr val="000000"/>
                </a:solidFill>
                <a:latin typeface="Century Gothic"/>
                <a:ea typeface="Century Gothic"/>
                <a:cs typeface="Century Gothic"/>
                <a:sym typeface="Century Gothic"/>
              </a:rPr>
              <a:t>Spécificité du 2 roues</a:t>
            </a:r>
            <a:endParaRPr sz="1400" b="0" i="0" u="none" strike="noStrike" cap="none">
              <a:solidFill>
                <a:srgbClr val="000000"/>
              </a:solidFill>
              <a:latin typeface="Arial"/>
              <a:ea typeface="Arial"/>
              <a:cs typeface="Arial"/>
              <a:sym typeface="Arial"/>
            </a:endParaRPr>
          </a:p>
        </p:txBody>
      </p:sp>
      <p:sp>
        <p:nvSpPr>
          <p:cNvPr id="351" name="Google Shape;351;p16"/>
          <p:cNvSpPr/>
          <p:nvPr/>
        </p:nvSpPr>
        <p:spPr>
          <a:xfrm>
            <a:off x="410480" y="4154892"/>
            <a:ext cx="3293165" cy="2015936"/>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800"/>
              <a:buFont typeface="Montserrat"/>
              <a:buNone/>
            </a:pPr>
            <a:endParaRPr sz="800" b="0" i="0" u="none" strike="noStrike" cap="none">
              <a:solidFill>
                <a:srgbClr val="3D3E44"/>
              </a:solidFill>
              <a:latin typeface="Century Gothic"/>
              <a:ea typeface="Century Gothic"/>
              <a:cs typeface="Century Gothic"/>
              <a:sym typeface="Century Gothic"/>
            </a:endParaRPr>
          </a:p>
        </p:txBody>
      </p:sp>
      <p:sp>
        <p:nvSpPr>
          <p:cNvPr id="352" name="Google Shape;352;p16"/>
          <p:cNvSpPr txBox="1"/>
          <p:nvPr/>
        </p:nvSpPr>
        <p:spPr>
          <a:xfrm>
            <a:off x="2233581" y="4633497"/>
            <a:ext cx="1493240"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D3E44"/>
              </a:buClr>
              <a:buSzPts val="800"/>
              <a:buFont typeface="Century Gothic"/>
              <a:buNone/>
            </a:pPr>
            <a:r>
              <a:rPr lang="fr-FR" sz="800" b="0" i="0" u="none" strike="noStrike" cap="none">
                <a:solidFill>
                  <a:srgbClr val="3D3E44"/>
                </a:solidFill>
                <a:latin typeface="Century Gothic"/>
                <a:ea typeface="Century Gothic"/>
                <a:cs typeface="Century Gothic"/>
                <a:sym typeface="Century Gothic"/>
              </a:rPr>
              <a:t>Pendant la phase pratique, vous serez amené(e) à </a:t>
            </a:r>
            <a:r>
              <a:rPr lang="fr-FR" sz="800" b="1" i="0" u="none" strike="noStrike" cap="none">
                <a:solidFill>
                  <a:srgbClr val="3D3E44"/>
                </a:solidFill>
                <a:latin typeface="Century Gothic"/>
                <a:ea typeface="Century Gothic"/>
                <a:cs typeface="Century Gothic"/>
                <a:sym typeface="Century Gothic"/>
              </a:rPr>
              <a:t>circuler</a:t>
            </a:r>
            <a:r>
              <a:rPr lang="fr-FR" sz="800" b="0" i="0" u="none" strike="noStrike" cap="none">
                <a:solidFill>
                  <a:srgbClr val="3D3E44"/>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Montserrat"/>
              <a:buNone/>
            </a:pPr>
            <a:endParaRPr sz="800" b="0" i="0" u="none" strike="noStrike" cap="none">
              <a:solidFill>
                <a:srgbClr val="3D3E4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3D3E44"/>
              </a:buClr>
              <a:buSzPts val="800"/>
              <a:buFont typeface="Century Gothic"/>
              <a:buNone/>
            </a:pPr>
            <a:r>
              <a:rPr lang="fr-FR" sz="800" b="1" i="0" u="none" strike="noStrike" cap="none">
                <a:solidFill>
                  <a:srgbClr val="3D3E44"/>
                </a:solidFill>
                <a:latin typeface="Century Gothic"/>
                <a:ea typeface="Century Gothic"/>
                <a:cs typeface="Century Gothic"/>
                <a:sym typeface="Century Gothic"/>
              </a:rPr>
              <a:t>- en ville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D3E44"/>
              </a:buClr>
              <a:buSzPts val="800"/>
              <a:buFont typeface="Century Gothic"/>
              <a:buNone/>
            </a:pPr>
            <a:r>
              <a:rPr lang="fr-FR" sz="800" b="1" i="0" u="none" strike="noStrike" cap="none">
                <a:solidFill>
                  <a:srgbClr val="3D3E44"/>
                </a:solidFill>
                <a:latin typeface="Century Gothic"/>
                <a:ea typeface="Century Gothic"/>
                <a:cs typeface="Century Gothic"/>
                <a:sym typeface="Century Gothic"/>
              </a:rPr>
              <a:t>- en rase campagne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3D3E44"/>
              </a:buClr>
              <a:buSzPts val="800"/>
              <a:buFont typeface="Century Gothic"/>
              <a:buNone/>
            </a:pPr>
            <a:r>
              <a:rPr lang="fr-FR" sz="800" b="1" i="0" u="none" strike="noStrike" cap="none">
                <a:solidFill>
                  <a:srgbClr val="3D3E44"/>
                </a:solidFill>
                <a:latin typeface="Century Gothic"/>
                <a:ea typeface="Century Gothic"/>
                <a:cs typeface="Century Gothic"/>
                <a:sym typeface="Century Gothic"/>
              </a:rPr>
              <a:t>- sur autoroute</a:t>
            </a:r>
            <a:endParaRPr sz="1400" b="0" i="0" u="none" strike="noStrike" cap="none">
              <a:solidFill>
                <a:srgbClr val="000000"/>
              </a:solidFill>
              <a:latin typeface="Arial"/>
              <a:ea typeface="Arial"/>
              <a:cs typeface="Arial"/>
              <a:sym typeface="Arial"/>
            </a:endParaRPr>
          </a:p>
          <a:p>
            <a:pPr marL="88900" marR="0" lvl="0" indent="-88900" algn="l" rtl="0">
              <a:lnSpc>
                <a:spcPct val="100000"/>
              </a:lnSpc>
              <a:spcBef>
                <a:spcPts val="0"/>
              </a:spcBef>
              <a:spcAft>
                <a:spcPts val="0"/>
              </a:spcAft>
              <a:buClr>
                <a:srgbClr val="3D3E44"/>
              </a:buClr>
              <a:buSzPts val="800"/>
              <a:buFont typeface="Century Gothic"/>
              <a:buChar char="-"/>
            </a:pPr>
            <a:r>
              <a:rPr lang="fr-FR" sz="800" b="1" i="0" u="none" strike="noStrike" cap="none">
                <a:solidFill>
                  <a:srgbClr val="3D3E44"/>
                </a:solidFill>
                <a:latin typeface="Century Gothic"/>
                <a:ea typeface="Century Gothic"/>
                <a:cs typeface="Century Gothic"/>
                <a:sym typeface="Century Gothic"/>
              </a:rPr>
              <a:t>par temps dégradé le cas échéant  (pluie, brouillard, neige...) </a:t>
            </a:r>
            <a:endParaRPr sz="1400" b="0" i="0" u="none" strike="noStrike" cap="none">
              <a:solidFill>
                <a:srgbClr val="000000"/>
              </a:solidFill>
              <a:latin typeface="Arial"/>
              <a:ea typeface="Arial"/>
              <a:cs typeface="Arial"/>
              <a:sym typeface="Arial"/>
            </a:endParaRPr>
          </a:p>
          <a:p>
            <a:pPr marL="88900" marR="0" lvl="0" indent="-88900" algn="l" rtl="0">
              <a:lnSpc>
                <a:spcPct val="100000"/>
              </a:lnSpc>
              <a:spcBef>
                <a:spcPts val="0"/>
              </a:spcBef>
              <a:spcAft>
                <a:spcPts val="0"/>
              </a:spcAft>
              <a:buClr>
                <a:srgbClr val="3D3E44"/>
              </a:buClr>
              <a:buSzPts val="800"/>
              <a:buFont typeface="Century Gothic"/>
              <a:buChar char="-"/>
            </a:pPr>
            <a:r>
              <a:rPr lang="fr-FR" sz="800" b="1" i="0" u="none" strike="noStrike" cap="none">
                <a:solidFill>
                  <a:srgbClr val="3D3E44"/>
                </a:solidFill>
                <a:latin typeface="Century Gothic"/>
                <a:ea typeface="Century Gothic"/>
                <a:cs typeface="Century Gothic"/>
                <a:sym typeface="Century Gothic"/>
              </a:rPr>
              <a:t>de nuit</a:t>
            </a:r>
            <a:endParaRPr sz="1400" b="0" i="0" u="none" strike="noStrike" cap="none">
              <a:solidFill>
                <a:srgbClr val="000000"/>
              </a:solidFill>
              <a:latin typeface="Arial"/>
              <a:ea typeface="Arial"/>
              <a:cs typeface="Arial"/>
              <a:sym typeface="Arial"/>
            </a:endParaRPr>
          </a:p>
        </p:txBody>
      </p:sp>
      <p:sp>
        <p:nvSpPr>
          <p:cNvPr id="353" name="Google Shape;353;p16"/>
          <p:cNvSpPr/>
          <p:nvPr/>
        </p:nvSpPr>
        <p:spPr>
          <a:xfrm>
            <a:off x="417504" y="4162413"/>
            <a:ext cx="3279600" cy="284701"/>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354" name="Google Shape;354;p16"/>
          <p:cNvSpPr txBox="1"/>
          <p:nvPr/>
        </p:nvSpPr>
        <p:spPr>
          <a:xfrm>
            <a:off x="532317" y="4204103"/>
            <a:ext cx="163559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entury Gothic"/>
              <a:buNone/>
            </a:pPr>
            <a:r>
              <a:rPr lang="fr-FR" sz="900" b="1" i="0" u="none" strike="noStrike" cap="none">
                <a:solidFill>
                  <a:srgbClr val="FFFFFF"/>
                </a:solidFill>
                <a:latin typeface="Century Gothic"/>
                <a:ea typeface="Century Gothic"/>
                <a:cs typeface="Century Gothic"/>
                <a:sym typeface="Century Gothic"/>
              </a:rPr>
              <a:t>PARCOURS THÉORIQUE</a:t>
            </a:r>
            <a:endParaRPr sz="2000" b="0" i="0" u="none" strike="noStrike" cap="none">
              <a:solidFill>
                <a:srgbClr val="FFFFFF"/>
              </a:solidFill>
              <a:latin typeface="Century Gothic"/>
              <a:ea typeface="Century Gothic"/>
              <a:cs typeface="Century Gothic"/>
              <a:sym typeface="Century Gothic"/>
            </a:endParaRPr>
          </a:p>
        </p:txBody>
      </p:sp>
      <p:sp>
        <p:nvSpPr>
          <p:cNvPr id="355" name="Google Shape;355;p16"/>
          <p:cNvSpPr txBox="1"/>
          <p:nvPr/>
        </p:nvSpPr>
        <p:spPr>
          <a:xfrm>
            <a:off x="2226809" y="4206262"/>
            <a:ext cx="1542634"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900"/>
              <a:buFont typeface="Century Gothic"/>
              <a:buNone/>
            </a:pPr>
            <a:r>
              <a:rPr lang="fr-FR" sz="900" b="1" i="0" u="none" strike="noStrike" cap="none">
                <a:solidFill>
                  <a:srgbClr val="FFFFFF"/>
                </a:solidFill>
                <a:latin typeface="Century Gothic"/>
                <a:ea typeface="Century Gothic"/>
                <a:cs typeface="Century Gothic"/>
                <a:sym typeface="Century Gothic"/>
              </a:rPr>
              <a:t>PARCOURS PRATIQUE</a:t>
            </a:r>
            <a:endParaRPr sz="2000" b="0" i="0" u="none" strike="noStrike" cap="none">
              <a:solidFill>
                <a:srgbClr val="FFFFFF"/>
              </a:solidFill>
              <a:latin typeface="Century Gothic"/>
              <a:ea typeface="Century Gothic"/>
              <a:cs typeface="Century Gothic"/>
              <a:sym typeface="Century Gothic"/>
            </a:endParaRPr>
          </a:p>
        </p:txBody>
      </p:sp>
      <p:cxnSp>
        <p:nvCxnSpPr>
          <p:cNvPr id="356" name="Google Shape;356;p16"/>
          <p:cNvCxnSpPr/>
          <p:nvPr/>
        </p:nvCxnSpPr>
        <p:spPr>
          <a:xfrm>
            <a:off x="2103414" y="4169852"/>
            <a:ext cx="3899" cy="2001600"/>
          </a:xfrm>
          <a:prstGeom prst="straightConnector1">
            <a:avLst/>
          </a:prstGeom>
          <a:noFill/>
          <a:ln w="12700" cap="flat" cmpd="sng">
            <a:solidFill>
              <a:schemeClr val="dk1"/>
            </a:solidFill>
            <a:prstDash val="solid"/>
            <a:miter lim="800000"/>
            <a:headEnd type="none" w="sm" len="sm"/>
            <a:tailEnd type="none" w="sm" len="sm"/>
          </a:ln>
        </p:spPr>
      </p:cxnSp>
      <p:sp>
        <p:nvSpPr>
          <p:cNvPr id="357" name="Google Shape;357;p16"/>
          <p:cNvSpPr txBox="1"/>
          <p:nvPr/>
        </p:nvSpPr>
        <p:spPr>
          <a:xfrm>
            <a:off x="6465765" y="6518517"/>
            <a:ext cx="2491797"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3.1 et 2.2  DU LABEL DE L’ETAT</a:t>
            </a:r>
            <a:endParaRPr sz="1400" b="0" i="0" u="none" strike="noStrike" cap="none">
              <a:solidFill>
                <a:srgbClr val="000000"/>
              </a:solidFill>
              <a:latin typeface="Arial"/>
              <a:ea typeface="Arial"/>
              <a:cs typeface="Arial"/>
              <a:sym typeface="Arial"/>
            </a:endParaRPr>
          </a:p>
        </p:txBody>
      </p:sp>
      <p:sp>
        <p:nvSpPr>
          <p:cNvPr id="358" name="Google Shape;358;p16"/>
          <p:cNvSpPr txBox="1"/>
          <p:nvPr/>
        </p:nvSpPr>
        <p:spPr>
          <a:xfrm>
            <a:off x="489105" y="4642368"/>
            <a:ext cx="1567957" cy="144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fr-FR" sz="800" b="0" i="0" u="none" strike="noStrike" cap="none">
                <a:solidFill>
                  <a:srgbClr val="3D3E44"/>
                </a:solidFill>
                <a:latin typeface="Century Gothic"/>
                <a:ea typeface="Century Gothic"/>
                <a:cs typeface="Century Gothic"/>
                <a:sym typeface="Century Gothic"/>
              </a:rPr>
              <a:t>La formation théorique portant sur des </a:t>
            </a:r>
            <a:r>
              <a:rPr lang="fr-FR" sz="800" b="1" i="0" u="none" strike="noStrike" cap="none">
                <a:solidFill>
                  <a:srgbClr val="3D3E44"/>
                </a:solidFill>
                <a:latin typeface="Century Gothic"/>
                <a:ea typeface="Century Gothic"/>
                <a:cs typeface="Century Gothic"/>
                <a:sym typeface="Century Gothic"/>
              </a:rPr>
              <a:t>questions « d’entraînement au code » </a:t>
            </a:r>
            <a:r>
              <a:rPr lang="fr-FR" sz="800" b="0" i="0" u="none" strike="noStrike" cap="none">
                <a:solidFill>
                  <a:srgbClr val="3D3E44"/>
                </a:solidFill>
                <a:latin typeface="Century Gothic"/>
                <a:ea typeface="Century Gothic"/>
                <a:cs typeface="Century Gothic"/>
                <a:sym typeface="Century Gothic"/>
              </a:rPr>
              <a:t>peut être suivie à votre rythme, soit : </a:t>
            </a:r>
            <a:br>
              <a:rPr lang="fr-FR" sz="800" b="0" i="0" u="none" strike="noStrike" cap="none">
                <a:solidFill>
                  <a:srgbClr val="3D3E44"/>
                </a:solidFill>
                <a:latin typeface="Century Gothic"/>
                <a:ea typeface="Century Gothic"/>
                <a:cs typeface="Century Gothic"/>
                <a:sym typeface="Century Gothic"/>
              </a:rPr>
            </a:br>
            <a:br>
              <a:rPr lang="fr-FR" sz="800" b="0" i="0" u="none" strike="noStrike" cap="none">
                <a:solidFill>
                  <a:srgbClr val="3D3E44"/>
                </a:solidFill>
                <a:latin typeface="Century Gothic"/>
                <a:ea typeface="Century Gothic"/>
                <a:cs typeface="Century Gothic"/>
                <a:sym typeface="Century Gothic"/>
              </a:rPr>
            </a:br>
            <a:r>
              <a:rPr lang="fr-FR" sz="800" b="0" i="0" u="none" strike="noStrike" cap="none">
                <a:solidFill>
                  <a:srgbClr val="3D3E44"/>
                </a:solidFill>
                <a:latin typeface="Century Gothic"/>
                <a:ea typeface="Century Gothic"/>
                <a:cs typeface="Century Gothic"/>
                <a:sym typeface="Century Gothic"/>
              </a:rPr>
              <a:t>- dans </a:t>
            </a:r>
            <a:r>
              <a:rPr lang="fr-FR" sz="800" b="1" i="0" u="none" strike="noStrike" cap="none">
                <a:solidFill>
                  <a:srgbClr val="3D3E44"/>
                </a:solidFill>
                <a:latin typeface="Century Gothic"/>
                <a:ea typeface="Century Gothic"/>
                <a:cs typeface="Century Gothic"/>
                <a:sym typeface="Century Gothic"/>
              </a:rPr>
              <a:t>l'école de conduite</a:t>
            </a:r>
            <a:r>
              <a:rPr lang="fr-FR" sz="800" b="0" i="0" u="none" strike="noStrike" cap="none">
                <a:solidFill>
                  <a:srgbClr val="3D3E44"/>
                </a:solidFill>
                <a:latin typeface="Century Gothic"/>
                <a:ea typeface="Century Gothic"/>
                <a:cs typeface="Century Gothic"/>
                <a:sym typeface="Century Gothic"/>
              </a:rPr>
              <a:t> avec un </a:t>
            </a:r>
            <a:r>
              <a:rPr lang="fr-FR" sz="800" b="1" i="0" u="none" strike="noStrike" cap="none">
                <a:solidFill>
                  <a:srgbClr val="3D3E44"/>
                </a:solidFill>
                <a:latin typeface="Century Gothic"/>
                <a:ea typeface="Century Gothic"/>
                <a:cs typeface="Century Gothic"/>
                <a:sym typeface="Century Gothic"/>
              </a:rPr>
              <a:t>support média </a:t>
            </a:r>
            <a:r>
              <a:rPr lang="fr-FR" sz="800" b="0" i="0" u="none" strike="noStrike" cap="none">
                <a:solidFill>
                  <a:srgbClr val="3D3E44"/>
                </a:solidFill>
                <a:latin typeface="Century Gothic"/>
                <a:ea typeface="Century Gothic"/>
                <a:cs typeface="Century Gothic"/>
                <a:sym typeface="Century Gothic"/>
              </a:rPr>
              <a:t>ou avec un</a:t>
            </a:r>
            <a:r>
              <a:rPr lang="fr-FR" sz="800" b="1" i="0" u="none" strike="noStrike" cap="none">
                <a:solidFill>
                  <a:srgbClr val="3D3E44"/>
                </a:solidFill>
                <a:latin typeface="Century Gothic"/>
                <a:ea typeface="Century Gothic"/>
                <a:cs typeface="Century Gothic"/>
                <a:sym typeface="Century Gothic"/>
              </a:rPr>
              <a:t> enseignant</a:t>
            </a:r>
            <a:br>
              <a:rPr lang="fr-FR" sz="800" b="0" i="0" u="none" strike="noStrike" cap="none">
                <a:solidFill>
                  <a:srgbClr val="3D3E44"/>
                </a:solidFill>
                <a:latin typeface="Century Gothic"/>
                <a:ea typeface="Century Gothic"/>
                <a:cs typeface="Century Gothic"/>
                <a:sym typeface="Century Gothic"/>
              </a:rPr>
            </a:br>
            <a:r>
              <a:rPr lang="fr-FR" sz="800" b="0" i="0" u="none" strike="noStrike" cap="none">
                <a:solidFill>
                  <a:srgbClr val="3D3E44"/>
                </a:solidFill>
                <a:latin typeface="Century Gothic"/>
                <a:ea typeface="Century Gothic"/>
                <a:cs typeface="Century Gothic"/>
                <a:sym typeface="Century Gothic"/>
              </a:rPr>
              <a:t>- via </a:t>
            </a:r>
            <a:r>
              <a:rPr lang="fr-FR" sz="800" b="1" i="0" u="none" strike="noStrike" cap="none">
                <a:solidFill>
                  <a:srgbClr val="3D3E44"/>
                </a:solidFill>
                <a:latin typeface="Century Gothic"/>
                <a:ea typeface="Century Gothic"/>
                <a:cs typeface="Century Gothic"/>
                <a:sym typeface="Century Gothic"/>
              </a:rPr>
              <a:t>Internet</a:t>
            </a:r>
            <a:r>
              <a:rPr lang="fr-FR" sz="800" b="0" i="0" u="none" strike="noStrike" cap="none">
                <a:solidFill>
                  <a:srgbClr val="3D3E44"/>
                </a:solidFill>
                <a:latin typeface="Century Gothic"/>
                <a:ea typeface="Century Gothic"/>
                <a:cs typeface="Century Gothic"/>
                <a:sym typeface="Century Gothic"/>
              </a:rPr>
              <a:t> (</a:t>
            </a:r>
            <a:r>
              <a:rPr lang="fr-FR" sz="800" b="1" i="0" u="none" strike="noStrike" cap="none">
                <a:solidFill>
                  <a:srgbClr val="3D3E44"/>
                </a:solidFill>
                <a:latin typeface="Century Gothic"/>
                <a:ea typeface="Century Gothic"/>
                <a:cs typeface="Century Gothic"/>
                <a:sym typeface="Century Gothic"/>
              </a:rPr>
              <a:t>code en ligne CER</a:t>
            </a:r>
            <a:r>
              <a:rPr lang="fr-FR" sz="800" b="0" i="0" u="none" strike="noStrike" cap="none">
                <a:solidFill>
                  <a:srgbClr val="3D3E44"/>
                </a:solidFill>
                <a:latin typeface="Century Gothic"/>
                <a:ea typeface="Century Gothic"/>
                <a:cs typeface="Century Gothic"/>
                <a:sym typeface="Century Gothic"/>
              </a:rPr>
              <a:t>)</a:t>
            </a:r>
            <a:endParaRPr sz="1800" b="0" i="0" u="none" strike="noStrike" cap="none">
              <a:solidFill>
                <a:schemeClr val="dk1"/>
              </a:solidFill>
              <a:latin typeface="Century Gothic"/>
              <a:ea typeface="Century Gothic"/>
              <a:cs typeface="Century Gothic"/>
              <a:sym typeface="Century Gothic"/>
            </a:endParaRPr>
          </a:p>
        </p:txBody>
      </p:sp>
      <p:sp>
        <p:nvSpPr>
          <p:cNvPr id="359" name="Google Shape;359;p16"/>
          <p:cNvSpPr txBox="1"/>
          <p:nvPr/>
        </p:nvSpPr>
        <p:spPr>
          <a:xfrm>
            <a:off x="3861662" y="4178827"/>
            <a:ext cx="4820923" cy="5078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1" i="0" u="none" strike="noStrike" cap="none">
                <a:solidFill>
                  <a:srgbClr val="000000"/>
                </a:solidFill>
                <a:latin typeface="Century Gothic"/>
                <a:ea typeface="Century Gothic"/>
                <a:cs typeface="Century Gothic"/>
                <a:sym typeface="Century Gothic"/>
              </a:rPr>
              <a:t>Votre présence est fortement recommandée pour les cours collectifs sélectionnés. </a:t>
            </a:r>
            <a:br>
              <a:rPr lang="fr-FR" sz="900" b="1" i="0" u="none" strike="noStrike" cap="none">
                <a:solidFill>
                  <a:srgbClr val="000000"/>
                </a:solidFill>
                <a:latin typeface="Century Gothic"/>
                <a:ea typeface="Century Gothic"/>
                <a:cs typeface="Century Gothic"/>
                <a:sym typeface="Century Gothic"/>
              </a:rPr>
            </a:br>
            <a:r>
              <a:rPr lang="fr-FR" sz="900" b="1" i="0" u="none" strike="noStrike" cap="none">
                <a:solidFill>
                  <a:srgbClr val="000000"/>
                </a:solidFill>
                <a:latin typeface="Century Gothic"/>
                <a:ea typeface="Century Gothic"/>
                <a:cs typeface="Century Gothic"/>
                <a:sym typeface="Century Gothic"/>
              </a:rPr>
              <a:t>Ces cours sont dispensés en présentiel par des enseignants de la conduite et de la sécurité routière titulaire d’une autorisation d’enseigner en cours de validité.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17"/>
          <p:cNvPicPr preferRelativeResize="0"/>
          <p:nvPr/>
        </p:nvPicPr>
        <p:blipFill rotWithShape="1">
          <a:blip r:embed="rId3">
            <a:alphaModFix/>
          </a:blip>
          <a:srcRect/>
          <a:stretch/>
        </p:blipFill>
        <p:spPr>
          <a:xfrm>
            <a:off x="1887522" y="728518"/>
            <a:ext cx="2286181" cy="1525925"/>
          </a:xfrm>
          <a:prstGeom prst="rect">
            <a:avLst/>
          </a:prstGeom>
          <a:noFill/>
          <a:ln>
            <a:noFill/>
          </a:ln>
        </p:spPr>
      </p:pic>
      <p:sp>
        <p:nvSpPr>
          <p:cNvPr id="365" name="Google Shape;365;p17"/>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6" name="Google Shape;366;p17"/>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67" name="Google Shape;367;p17"/>
          <p:cNvSpPr txBox="1"/>
          <p:nvPr/>
        </p:nvSpPr>
        <p:spPr>
          <a:xfrm>
            <a:off x="1868878" y="667515"/>
            <a:ext cx="6728396"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r-FR" sz="3200" b="1" i="0" u="sng" strike="noStrike" cap="none">
                <a:solidFill>
                  <a:srgbClr val="D0363B"/>
                </a:solidFill>
                <a:latin typeface="Century Gothic"/>
                <a:ea typeface="Century Gothic"/>
                <a:cs typeface="Century Gothic"/>
                <a:sym typeface="Century Gothic"/>
              </a:rPr>
              <a:t>POURQUOI CHOISIR</a:t>
            </a:r>
            <a:br>
              <a:rPr lang="fr-FR" sz="3200" b="1" i="0" u="sng" strike="noStrike" cap="none">
                <a:solidFill>
                  <a:schemeClr val="lt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LA CONDUITE</a:t>
            </a:r>
            <a:br>
              <a:rPr lang="fr-FR" sz="3200" b="0" i="0" u="sng" strike="noStrike" cap="none">
                <a:solidFill>
                  <a:schemeClr val="dk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ACCOMPAGNÉE ?</a:t>
            </a:r>
            <a:endParaRPr sz="1400" b="0" i="0" u="none" strike="noStrike" cap="none">
              <a:solidFill>
                <a:srgbClr val="000000"/>
              </a:solidFill>
              <a:latin typeface="Arial"/>
              <a:ea typeface="Arial"/>
              <a:cs typeface="Arial"/>
              <a:sym typeface="Arial"/>
            </a:endParaRPr>
          </a:p>
        </p:txBody>
      </p:sp>
      <p:sp>
        <p:nvSpPr>
          <p:cNvPr id="368" name="Google Shape;368;p17"/>
          <p:cNvSpPr/>
          <p:nvPr/>
        </p:nvSpPr>
        <p:spPr>
          <a:xfrm>
            <a:off x="706645" y="2442123"/>
            <a:ext cx="4998830" cy="327184"/>
          </a:xfrm>
          <a:prstGeom prst="rect">
            <a:avLst/>
          </a:prstGeom>
          <a:solidFill>
            <a:srgbClr val="D03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lt1"/>
                </a:solidFill>
                <a:latin typeface="Century Gothic"/>
                <a:ea typeface="Century Gothic"/>
                <a:cs typeface="Century Gothic"/>
                <a:sym typeface="Century Gothic"/>
              </a:rPr>
              <a:t>1/ Se former dans la durée</a:t>
            </a:r>
            <a:endParaRPr sz="1400" b="0" i="0" u="none" strike="noStrike" cap="none">
              <a:solidFill>
                <a:srgbClr val="000000"/>
              </a:solidFill>
              <a:latin typeface="Arial"/>
              <a:ea typeface="Arial"/>
              <a:cs typeface="Arial"/>
              <a:sym typeface="Arial"/>
            </a:endParaRPr>
          </a:p>
        </p:txBody>
      </p:sp>
      <p:pic>
        <p:nvPicPr>
          <p:cNvPr id="369" name="Google Shape;369;p17"/>
          <p:cNvPicPr preferRelativeResize="0"/>
          <p:nvPr/>
        </p:nvPicPr>
        <p:blipFill rotWithShape="1">
          <a:blip r:embed="rId4">
            <a:alphaModFix/>
          </a:blip>
          <a:srcRect/>
          <a:stretch/>
        </p:blipFill>
        <p:spPr>
          <a:xfrm>
            <a:off x="7695294" y="5347591"/>
            <a:ext cx="834972" cy="834304"/>
          </a:xfrm>
          <a:prstGeom prst="rect">
            <a:avLst/>
          </a:prstGeom>
          <a:noFill/>
          <a:ln>
            <a:noFill/>
          </a:ln>
        </p:spPr>
      </p:pic>
      <p:sp>
        <p:nvSpPr>
          <p:cNvPr id="370" name="Google Shape;370;p17"/>
          <p:cNvSpPr txBox="1"/>
          <p:nvPr/>
        </p:nvSpPr>
        <p:spPr>
          <a:xfrm>
            <a:off x="706645" y="2811379"/>
            <a:ext cx="6878972"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entury Gothic"/>
                <a:ea typeface="Century Gothic"/>
                <a:cs typeface="Century Gothic"/>
                <a:sym typeface="Century Gothic"/>
              </a:rPr>
              <a:t>Formation accessible </a:t>
            </a:r>
            <a:r>
              <a:rPr lang="fr-FR" sz="1200" b="1" i="0" u="none" strike="noStrike" cap="none">
                <a:solidFill>
                  <a:schemeClr val="dk1"/>
                </a:solidFill>
                <a:latin typeface="Century Gothic"/>
                <a:ea typeface="Century Gothic"/>
                <a:cs typeface="Century Gothic"/>
                <a:sym typeface="Century Gothic"/>
              </a:rPr>
              <a:t>à partir de 15 ans </a:t>
            </a:r>
            <a:r>
              <a:rPr lang="fr-FR" sz="1200" b="0" i="0" u="none" strike="noStrike" cap="none">
                <a:solidFill>
                  <a:schemeClr val="dk1"/>
                </a:solidFill>
                <a:latin typeface="Century Gothic"/>
                <a:ea typeface="Century Gothic"/>
                <a:cs typeface="Century Gothic"/>
                <a:sym typeface="Century Gothic"/>
              </a:rPr>
              <a:t>avec un passage d’examen </a:t>
            </a:r>
            <a:r>
              <a:rPr lang="fr-FR" sz="1200" b="1" i="0" u="none" strike="noStrike" cap="none">
                <a:solidFill>
                  <a:schemeClr val="dk1"/>
                </a:solidFill>
                <a:latin typeface="Century Gothic"/>
                <a:ea typeface="Century Gothic"/>
                <a:cs typeface="Century Gothic"/>
                <a:sym typeface="Century Gothic"/>
              </a:rPr>
              <a:t>dès 17 ans !</a:t>
            </a:r>
            <a:endParaRPr sz="1200" b="0" i="0" u="none" strike="noStrike" cap="none">
              <a:solidFill>
                <a:schemeClr val="dk1"/>
              </a:solidFill>
              <a:latin typeface="Century Gothic"/>
              <a:ea typeface="Century Gothic"/>
              <a:cs typeface="Century Gothic"/>
              <a:sym typeface="Century Gothic"/>
            </a:endParaRPr>
          </a:p>
        </p:txBody>
      </p:sp>
      <p:sp>
        <p:nvSpPr>
          <p:cNvPr id="371" name="Google Shape;371;p17"/>
          <p:cNvSpPr/>
          <p:nvPr/>
        </p:nvSpPr>
        <p:spPr>
          <a:xfrm>
            <a:off x="713064" y="3373979"/>
            <a:ext cx="3733101" cy="1245645"/>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72" name="Google Shape;372;p17"/>
          <p:cNvSpPr/>
          <p:nvPr/>
        </p:nvSpPr>
        <p:spPr>
          <a:xfrm>
            <a:off x="4555221" y="3372000"/>
            <a:ext cx="3907829" cy="1245645"/>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73" name="Google Shape;373;p17"/>
          <p:cNvSpPr txBox="1"/>
          <p:nvPr/>
        </p:nvSpPr>
        <p:spPr>
          <a:xfrm>
            <a:off x="724650" y="3452739"/>
            <a:ext cx="3460639"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entury Gothic"/>
                <a:ea typeface="Century Gothic"/>
                <a:cs typeface="Century Gothic"/>
                <a:sym typeface="Century Gothic"/>
              </a:rPr>
              <a:t>Une </a:t>
            </a:r>
            <a:r>
              <a:rPr lang="fr-FR" sz="1100" b="1" i="0" u="none" strike="noStrike" cap="none">
                <a:solidFill>
                  <a:schemeClr val="lt1"/>
                </a:solidFill>
                <a:latin typeface="Century Gothic"/>
                <a:ea typeface="Century Gothic"/>
                <a:cs typeface="Century Gothic"/>
                <a:sym typeface="Century Gothic"/>
              </a:rPr>
              <a:t>évaluation</a:t>
            </a:r>
            <a:r>
              <a:rPr lang="fr-FR" sz="1100" b="0" i="0" u="none" strike="noStrike" cap="none">
                <a:solidFill>
                  <a:schemeClr val="lt1"/>
                </a:solidFill>
                <a:latin typeface="Century Gothic"/>
                <a:ea typeface="Century Gothic"/>
                <a:cs typeface="Century Gothic"/>
                <a:sym typeface="Century Gothic"/>
              </a:rPr>
              <a:t> préalable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entury Gothic"/>
                <a:ea typeface="Century Gothic"/>
                <a:cs typeface="Century Gothic"/>
                <a:sym typeface="Century Gothic"/>
              </a:rPr>
              <a:t>Une </a:t>
            </a:r>
            <a:r>
              <a:rPr lang="fr-FR" sz="1100" b="1" i="0" u="none" strike="noStrike" cap="none">
                <a:solidFill>
                  <a:schemeClr val="lt1"/>
                </a:solidFill>
                <a:latin typeface="Century Gothic"/>
                <a:ea typeface="Century Gothic"/>
                <a:cs typeface="Century Gothic"/>
                <a:sym typeface="Century Gothic"/>
              </a:rPr>
              <a:t>formation théorique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entury Gothic"/>
                <a:ea typeface="Century Gothic"/>
                <a:cs typeface="Century Gothic"/>
                <a:sym typeface="Century Gothic"/>
              </a:rPr>
              <a:t>Un </a:t>
            </a:r>
            <a:r>
              <a:rPr lang="fr-FR" sz="1100" b="1" i="0" u="none" strike="noStrike" cap="none">
                <a:solidFill>
                  <a:schemeClr val="lt1"/>
                </a:solidFill>
                <a:latin typeface="Century Gothic"/>
                <a:ea typeface="Century Gothic"/>
                <a:cs typeface="Century Gothic"/>
                <a:sym typeface="Century Gothic"/>
              </a:rPr>
              <a:t>examen théorique</a:t>
            </a:r>
            <a:br>
              <a:rPr lang="fr-FR" sz="1100" b="0" i="0" u="none" strike="noStrike" cap="none">
                <a:solidFill>
                  <a:schemeClr val="lt1"/>
                </a:solidFill>
                <a:latin typeface="Century Gothic"/>
                <a:ea typeface="Century Gothic"/>
                <a:cs typeface="Century Gothic"/>
                <a:sym typeface="Century Gothic"/>
              </a:rPr>
            </a:br>
            <a:r>
              <a:rPr lang="fr-FR" sz="1100" b="0" i="0" u="none" strike="noStrike" cap="none">
                <a:solidFill>
                  <a:schemeClr val="lt1"/>
                </a:solidFill>
                <a:latin typeface="Century Gothic"/>
                <a:ea typeface="Century Gothic"/>
                <a:cs typeface="Century Gothic"/>
                <a:sym typeface="Century Gothic"/>
              </a:rPr>
              <a:t>Une </a:t>
            </a:r>
            <a:r>
              <a:rPr lang="fr-FR" sz="1100" b="1" i="0" u="none" strike="noStrike" cap="none">
                <a:solidFill>
                  <a:schemeClr val="lt1"/>
                </a:solidFill>
                <a:latin typeface="Century Gothic"/>
                <a:ea typeface="Century Gothic"/>
                <a:cs typeface="Century Gothic"/>
                <a:sym typeface="Century Gothic"/>
              </a:rPr>
              <a:t>formation pratique </a:t>
            </a:r>
            <a:r>
              <a:rPr lang="fr-FR" sz="1100" b="0" i="0" u="none" strike="noStrike" cap="none">
                <a:solidFill>
                  <a:schemeClr val="lt1"/>
                </a:solidFill>
                <a:latin typeface="Century Gothic"/>
                <a:ea typeface="Century Gothic"/>
                <a:cs typeface="Century Gothic"/>
                <a:sym typeface="Century Gothic"/>
              </a:rPr>
              <a:t>(20h de cours minimum)</a:t>
            </a:r>
            <a:endParaRPr sz="1400" b="0" i="0" u="none" strike="noStrike" cap="none">
              <a:solidFill>
                <a:srgbClr val="000000"/>
              </a:solidFill>
              <a:latin typeface="Arial"/>
              <a:ea typeface="Arial"/>
              <a:cs typeface="Arial"/>
              <a:sym typeface="Arial"/>
            </a:endParaRPr>
          </a:p>
        </p:txBody>
      </p:sp>
      <p:sp>
        <p:nvSpPr>
          <p:cNvPr id="374" name="Google Shape;374;p17"/>
          <p:cNvSpPr/>
          <p:nvPr/>
        </p:nvSpPr>
        <p:spPr>
          <a:xfrm>
            <a:off x="706645" y="3154775"/>
            <a:ext cx="7749986" cy="244091"/>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75" name="Google Shape;375;p17"/>
          <p:cNvSpPr txBox="1"/>
          <p:nvPr/>
        </p:nvSpPr>
        <p:spPr>
          <a:xfrm>
            <a:off x="713064" y="3149718"/>
            <a:ext cx="2418558"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entury Gothic"/>
                <a:ea typeface="Century Gothic"/>
                <a:cs typeface="Century Gothic"/>
                <a:sym typeface="Century Gothic"/>
              </a:rPr>
              <a:t>PHASE 1 : FORMATION INITIALE</a:t>
            </a:r>
            <a:endParaRPr sz="1400" b="0" i="0" u="none" strike="noStrike" cap="none">
              <a:solidFill>
                <a:srgbClr val="000000"/>
              </a:solidFill>
              <a:latin typeface="Arial"/>
              <a:ea typeface="Arial"/>
              <a:cs typeface="Arial"/>
              <a:sym typeface="Arial"/>
            </a:endParaRPr>
          </a:p>
        </p:txBody>
      </p:sp>
      <p:sp>
        <p:nvSpPr>
          <p:cNvPr id="376" name="Google Shape;376;p17"/>
          <p:cNvSpPr txBox="1"/>
          <p:nvPr/>
        </p:nvSpPr>
        <p:spPr>
          <a:xfrm>
            <a:off x="5494786" y="3139988"/>
            <a:ext cx="303548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entury Gothic"/>
                <a:ea typeface="Century Gothic"/>
                <a:cs typeface="Century Gothic"/>
                <a:sym typeface="Century Gothic"/>
              </a:rPr>
              <a:t>PHASE 2 : CONDUITE ACCOMPAGNÉE</a:t>
            </a:r>
            <a:endParaRPr sz="1400" b="0" i="0" u="none" strike="noStrike" cap="none">
              <a:solidFill>
                <a:srgbClr val="000000"/>
              </a:solidFill>
              <a:latin typeface="Arial"/>
              <a:ea typeface="Arial"/>
              <a:cs typeface="Arial"/>
              <a:sym typeface="Arial"/>
            </a:endParaRPr>
          </a:p>
        </p:txBody>
      </p:sp>
      <p:sp>
        <p:nvSpPr>
          <p:cNvPr id="377" name="Google Shape;377;p17"/>
          <p:cNvSpPr txBox="1"/>
          <p:nvPr/>
        </p:nvSpPr>
        <p:spPr>
          <a:xfrm>
            <a:off x="4555221" y="3468630"/>
            <a:ext cx="3975045" cy="11079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fr-FR" sz="1100" b="0" i="0" u="none" strike="noStrike" cap="none">
                <a:solidFill>
                  <a:schemeClr val="lt1"/>
                </a:solidFill>
                <a:latin typeface="Century Gothic"/>
                <a:ea typeface="Century Gothic"/>
                <a:cs typeface="Century Gothic"/>
                <a:sym typeface="Century Gothic"/>
              </a:rPr>
              <a:t>Un </a:t>
            </a:r>
            <a:r>
              <a:rPr lang="fr-FR" sz="1100" b="1" i="0" u="none" strike="noStrike" cap="none">
                <a:solidFill>
                  <a:schemeClr val="lt1"/>
                </a:solidFill>
                <a:latin typeface="Century Gothic"/>
                <a:ea typeface="Century Gothic"/>
                <a:cs typeface="Century Gothic"/>
                <a:sym typeface="Century Gothic"/>
              </a:rPr>
              <a:t>rendez-vous préalable </a:t>
            </a:r>
            <a:r>
              <a:rPr lang="fr-FR" sz="1100" b="0" i="0" u="none" strike="noStrike" cap="none">
                <a:solidFill>
                  <a:schemeClr val="lt1"/>
                </a:solidFill>
                <a:latin typeface="Century Gothic"/>
                <a:ea typeface="Century Gothic"/>
                <a:cs typeface="Century Gothic"/>
                <a:sym typeface="Century Gothic"/>
              </a:rPr>
              <a:t>d’une durée minimum de 2h</a:t>
            </a:r>
            <a:br>
              <a:rPr lang="fr-FR" sz="1100" b="0" i="0" u="none" strike="noStrike" cap="none">
                <a:solidFill>
                  <a:schemeClr val="lt1"/>
                </a:solidFill>
                <a:latin typeface="Century Gothic"/>
                <a:ea typeface="Century Gothic"/>
                <a:cs typeface="Century Gothic"/>
                <a:sym typeface="Century Gothic"/>
              </a:rPr>
            </a:br>
            <a:r>
              <a:rPr lang="fr-FR" sz="1100" b="0" i="0" u="none" strike="noStrike" cap="none">
                <a:solidFill>
                  <a:schemeClr val="lt1"/>
                </a:solidFill>
                <a:latin typeface="Century Gothic"/>
                <a:ea typeface="Century Gothic"/>
                <a:cs typeface="Century Gothic"/>
                <a:sym typeface="Century Gothic"/>
              </a:rPr>
              <a:t>Une phase de conduite d’un an minimum sur au moins </a:t>
            </a:r>
            <a:r>
              <a:rPr lang="fr-FR" sz="1100" b="1" i="0" u="none" strike="noStrike" cap="none">
                <a:solidFill>
                  <a:schemeClr val="lt1"/>
                </a:solidFill>
                <a:latin typeface="Century Gothic"/>
                <a:ea typeface="Century Gothic"/>
                <a:cs typeface="Century Gothic"/>
                <a:sym typeface="Century Gothic"/>
              </a:rPr>
              <a:t>3000 km</a:t>
            </a:r>
            <a:r>
              <a:rPr lang="fr-FR" sz="1100" b="0" i="0" u="none" strike="noStrike" cap="none">
                <a:solidFill>
                  <a:schemeClr val="lt1"/>
                </a:solidFill>
                <a:latin typeface="Century Gothic"/>
                <a:ea typeface="Century Gothic"/>
                <a:cs typeface="Century Gothic"/>
                <a:sym typeface="Century Gothic"/>
              </a:rPr>
              <a:t>, en compagnie d’un ou plusieurs accompagnateurs</a:t>
            </a:r>
            <a:br>
              <a:rPr lang="fr-FR" sz="1100" b="0" i="0" u="none" strike="noStrike" cap="none">
                <a:solidFill>
                  <a:schemeClr val="lt1"/>
                </a:solidFill>
                <a:latin typeface="Century Gothic"/>
                <a:ea typeface="Century Gothic"/>
                <a:cs typeface="Century Gothic"/>
                <a:sym typeface="Century Gothic"/>
              </a:rPr>
            </a:br>
            <a:r>
              <a:rPr lang="fr-FR" sz="1100" b="1" i="0" u="none" strike="noStrike" cap="none">
                <a:solidFill>
                  <a:schemeClr val="lt1"/>
                </a:solidFill>
                <a:latin typeface="Century Gothic"/>
                <a:ea typeface="Century Gothic"/>
                <a:cs typeface="Century Gothic"/>
                <a:sym typeface="Century Gothic"/>
              </a:rPr>
              <a:t>Deux rendez-vous pédagogiques </a:t>
            </a:r>
            <a:r>
              <a:rPr lang="fr-FR" sz="1100" b="0" i="0" u="none" strike="noStrike" cap="none">
                <a:solidFill>
                  <a:schemeClr val="lt1"/>
                </a:solidFill>
                <a:latin typeface="Century Gothic"/>
                <a:ea typeface="Century Gothic"/>
                <a:cs typeface="Century Gothic"/>
                <a:sym typeface="Century Gothic"/>
              </a:rPr>
              <a:t>de 3h au cours de la phase de conduite</a:t>
            </a:r>
            <a:endParaRPr sz="1400" b="0" i="0" u="none" strike="noStrike" cap="none">
              <a:solidFill>
                <a:srgbClr val="000000"/>
              </a:solidFill>
              <a:latin typeface="Arial"/>
              <a:ea typeface="Arial"/>
              <a:cs typeface="Arial"/>
              <a:sym typeface="Arial"/>
            </a:endParaRPr>
          </a:p>
        </p:txBody>
      </p:sp>
      <p:sp>
        <p:nvSpPr>
          <p:cNvPr id="378" name="Google Shape;378;p17"/>
          <p:cNvSpPr/>
          <p:nvPr/>
        </p:nvSpPr>
        <p:spPr>
          <a:xfrm>
            <a:off x="706645" y="4948699"/>
            <a:ext cx="4992411" cy="327184"/>
          </a:xfrm>
          <a:prstGeom prst="rect">
            <a:avLst/>
          </a:prstGeom>
          <a:solidFill>
            <a:srgbClr val="D03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lt1"/>
                </a:solidFill>
                <a:latin typeface="Century Gothic"/>
                <a:ea typeface="Century Gothic"/>
                <a:cs typeface="Century Gothic"/>
                <a:sym typeface="Century Gothic"/>
              </a:rPr>
              <a:t>2/ Augmenter ses chances de réussite</a:t>
            </a:r>
            <a:endParaRPr sz="1400" b="0" i="0" u="none" strike="noStrike" cap="none">
              <a:solidFill>
                <a:srgbClr val="000000"/>
              </a:solidFill>
              <a:latin typeface="Arial"/>
              <a:ea typeface="Arial"/>
              <a:cs typeface="Arial"/>
              <a:sym typeface="Arial"/>
            </a:endParaRPr>
          </a:p>
        </p:txBody>
      </p:sp>
      <p:sp>
        <p:nvSpPr>
          <p:cNvPr id="379" name="Google Shape;379;p17"/>
          <p:cNvSpPr txBox="1"/>
          <p:nvPr/>
        </p:nvSpPr>
        <p:spPr>
          <a:xfrm>
            <a:off x="706645" y="5347591"/>
            <a:ext cx="687897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1" i="0" u="none" strike="noStrike" cap="none">
                <a:solidFill>
                  <a:schemeClr val="dk1"/>
                </a:solidFill>
                <a:latin typeface="Century Gothic"/>
                <a:ea typeface="Century Gothic"/>
                <a:cs typeface="Century Gothic"/>
                <a:sym typeface="Century Gothic"/>
              </a:rPr>
              <a:t>74% de taux de réussite </a:t>
            </a:r>
            <a:r>
              <a:rPr lang="fr-FR" sz="1200" b="0" i="0" u="none" strike="noStrike" cap="none">
                <a:solidFill>
                  <a:schemeClr val="dk1"/>
                </a:solidFill>
                <a:latin typeface="Century Gothic"/>
                <a:ea typeface="Century Gothic"/>
                <a:cs typeface="Century Gothic"/>
                <a:sym typeface="Century Gothic"/>
              </a:rPr>
              <a:t>contre 55% pour la filière B traditionnelle</a:t>
            </a:r>
            <a:br>
              <a:rPr lang="fr-FR" sz="1200" b="0" i="0" u="none" strike="noStrike" cap="none">
                <a:solidFill>
                  <a:schemeClr val="dk1"/>
                </a:solidFill>
                <a:latin typeface="Century Gothic"/>
                <a:ea typeface="Century Gothic"/>
                <a:cs typeface="Century Gothic"/>
                <a:sym typeface="Century Gothic"/>
              </a:rPr>
            </a:br>
            <a:r>
              <a:rPr lang="fr-FR" sz="1200" b="0" i="0" u="none" strike="noStrike" cap="none">
                <a:solidFill>
                  <a:schemeClr val="dk1"/>
                </a:solidFill>
                <a:latin typeface="Century Gothic"/>
                <a:ea typeface="Century Gothic"/>
                <a:cs typeface="Century Gothic"/>
                <a:sym typeface="Century Gothic"/>
              </a:rPr>
              <a:t>La conduite accompagnée garantie une </a:t>
            </a:r>
            <a:r>
              <a:rPr lang="fr-FR" sz="1200" b="1" i="0" u="none" strike="noStrike" cap="none">
                <a:solidFill>
                  <a:schemeClr val="dk1"/>
                </a:solidFill>
                <a:latin typeface="Century Gothic"/>
                <a:ea typeface="Century Gothic"/>
                <a:cs typeface="Century Gothic"/>
                <a:sym typeface="Century Gothic"/>
              </a:rPr>
              <a:t>meilleure sécurité </a:t>
            </a:r>
            <a:endParaRPr sz="1400" b="0" i="0" u="none" strike="noStrike" cap="none">
              <a:solidFill>
                <a:srgbClr val="000000"/>
              </a:solidFill>
              <a:latin typeface="Arial"/>
              <a:ea typeface="Arial"/>
              <a:cs typeface="Arial"/>
              <a:sym typeface="Arial"/>
            </a:endParaRPr>
          </a:p>
        </p:txBody>
      </p:sp>
      <p:sp>
        <p:nvSpPr>
          <p:cNvPr id="380" name="Google Shape;380;p17"/>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1.7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8"/>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86" name="Google Shape;386;p18"/>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87" name="Google Shape;387;p18"/>
          <p:cNvSpPr txBox="1"/>
          <p:nvPr/>
        </p:nvSpPr>
        <p:spPr>
          <a:xfrm>
            <a:off x="1950581" y="675896"/>
            <a:ext cx="6728396"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r-FR" sz="3200" b="1" i="0" u="sng" strike="noStrike" cap="none">
                <a:solidFill>
                  <a:srgbClr val="D0363B"/>
                </a:solidFill>
                <a:latin typeface="Century Gothic"/>
                <a:ea typeface="Century Gothic"/>
                <a:cs typeface="Century Gothic"/>
                <a:sym typeface="Century Gothic"/>
              </a:rPr>
              <a:t>POURQUOI CHOISIR</a:t>
            </a:r>
            <a:br>
              <a:rPr lang="fr-FR" sz="3200" b="1" i="0" u="sng" strike="noStrike" cap="none">
                <a:solidFill>
                  <a:schemeClr val="lt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LA CONDUITE</a:t>
            </a:r>
            <a:br>
              <a:rPr lang="fr-FR" sz="3200" b="0" i="0" u="sng" strike="noStrike" cap="none">
                <a:solidFill>
                  <a:schemeClr val="dk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ACCOMPAGNÉE ?</a:t>
            </a:r>
            <a:endParaRPr sz="1400" b="0" i="0" u="none" strike="noStrike" cap="none">
              <a:solidFill>
                <a:srgbClr val="000000"/>
              </a:solidFill>
              <a:latin typeface="Arial"/>
              <a:ea typeface="Arial"/>
              <a:cs typeface="Arial"/>
              <a:sym typeface="Arial"/>
            </a:endParaRPr>
          </a:p>
        </p:txBody>
      </p:sp>
      <p:sp>
        <p:nvSpPr>
          <p:cNvPr id="388" name="Google Shape;388;p18"/>
          <p:cNvSpPr/>
          <p:nvPr/>
        </p:nvSpPr>
        <p:spPr>
          <a:xfrm>
            <a:off x="686572" y="2355210"/>
            <a:ext cx="4998830" cy="327184"/>
          </a:xfrm>
          <a:prstGeom prst="rect">
            <a:avLst/>
          </a:prstGeom>
          <a:solidFill>
            <a:srgbClr val="D03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chemeClr val="lt1"/>
                </a:solidFill>
                <a:latin typeface="Century Gothic"/>
                <a:ea typeface="Century Gothic"/>
                <a:cs typeface="Century Gothic"/>
                <a:sym typeface="Century Gothic"/>
              </a:rPr>
              <a:t>3/ Les avantages</a:t>
            </a:r>
            <a:endParaRPr sz="1400" b="0" i="0" u="none" strike="noStrike" cap="none">
              <a:solidFill>
                <a:srgbClr val="000000"/>
              </a:solidFill>
              <a:latin typeface="Arial"/>
              <a:ea typeface="Arial"/>
              <a:cs typeface="Arial"/>
              <a:sym typeface="Arial"/>
            </a:endParaRPr>
          </a:p>
        </p:txBody>
      </p:sp>
      <p:pic>
        <p:nvPicPr>
          <p:cNvPr id="389" name="Google Shape;389;p18"/>
          <p:cNvPicPr preferRelativeResize="0"/>
          <p:nvPr/>
        </p:nvPicPr>
        <p:blipFill rotWithShape="1">
          <a:blip r:embed="rId3">
            <a:alphaModFix/>
          </a:blip>
          <a:srcRect/>
          <a:stretch/>
        </p:blipFill>
        <p:spPr>
          <a:xfrm>
            <a:off x="8220854" y="5632423"/>
            <a:ext cx="834972" cy="834304"/>
          </a:xfrm>
          <a:prstGeom prst="rect">
            <a:avLst/>
          </a:prstGeom>
          <a:noFill/>
          <a:ln>
            <a:noFill/>
          </a:ln>
        </p:spPr>
      </p:pic>
      <p:pic>
        <p:nvPicPr>
          <p:cNvPr id="390" name="Google Shape;390;p18"/>
          <p:cNvPicPr preferRelativeResize="0"/>
          <p:nvPr/>
        </p:nvPicPr>
        <p:blipFill rotWithShape="1">
          <a:blip r:embed="rId4">
            <a:alphaModFix/>
          </a:blip>
          <a:srcRect/>
          <a:stretch/>
        </p:blipFill>
        <p:spPr>
          <a:xfrm>
            <a:off x="1828800" y="670358"/>
            <a:ext cx="2325853" cy="1525925"/>
          </a:xfrm>
          <a:prstGeom prst="rect">
            <a:avLst/>
          </a:prstGeom>
          <a:noFill/>
          <a:ln>
            <a:noFill/>
          </a:ln>
        </p:spPr>
      </p:pic>
      <p:sp>
        <p:nvSpPr>
          <p:cNvPr id="391" name="Google Shape;391;p18"/>
          <p:cNvSpPr/>
          <p:nvPr/>
        </p:nvSpPr>
        <p:spPr>
          <a:xfrm>
            <a:off x="6042166" y="2795457"/>
            <a:ext cx="2219325" cy="1424295"/>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2" name="Google Shape;392;p18"/>
          <p:cNvSpPr/>
          <p:nvPr/>
        </p:nvSpPr>
        <p:spPr>
          <a:xfrm>
            <a:off x="3456040" y="2791236"/>
            <a:ext cx="2219325" cy="1021644"/>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3" name="Google Shape;393;p18"/>
          <p:cNvSpPr/>
          <p:nvPr/>
        </p:nvSpPr>
        <p:spPr>
          <a:xfrm>
            <a:off x="840918" y="2787521"/>
            <a:ext cx="2219325" cy="1538412"/>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4" name="Google Shape;394;p18"/>
          <p:cNvSpPr txBox="1"/>
          <p:nvPr/>
        </p:nvSpPr>
        <p:spPr>
          <a:xfrm>
            <a:off x="783558" y="2842244"/>
            <a:ext cx="2305050" cy="14619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FR" sz="1200" b="1" i="0" u="sng" strike="noStrike" cap="none">
                <a:solidFill>
                  <a:schemeClr val="dk1"/>
                </a:solidFill>
                <a:latin typeface="Century Gothic"/>
                <a:ea typeface="Century Gothic"/>
                <a:cs typeface="Century Gothic"/>
                <a:sym typeface="Century Gothic"/>
              </a:rPr>
              <a:t>ASSURANCE</a:t>
            </a:r>
            <a:br>
              <a:rPr lang="fr-FR" sz="1200" b="0" i="0" u="none" strike="noStrike" cap="none">
                <a:solidFill>
                  <a:schemeClr val="dk1"/>
                </a:solidFill>
                <a:latin typeface="Century Gothic"/>
                <a:ea typeface="Century Gothic"/>
                <a:cs typeface="Century Gothic"/>
                <a:sym typeface="Century Gothic"/>
              </a:rPr>
            </a:br>
            <a:r>
              <a:rPr lang="fr-FR" sz="1100" b="0" i="0" u="none" strike="noStrike" cap="none">
                <a:solidFill>
                  <a:schemeClr val="dk1"/>
                </a:solidFill>
                <a:latin typeface="Century Gothic"/>
                <a:ea typeface="Century Gothic"/>
                <a:cs typeface="Century Gothic"/>
                <a:sym typeface="Century Gothic"/>
              </a:rPr>
              <a:t>Avantages tarifaires des compagnies d’assurance</a:t>
            </a:r>
            <a:br>
              <a:rPr lang="fr-FR" sz="1100" b="0" i="0" u="none" strike="noStrike" cap="none">
                <a:solidFill>
                  <a:schemeClr val="dk1"/>
                </a:solidFill>
                <a:latin typeface="Century Gothic"/>
                <a:ea typeface="Century Gothic"/>
                <a:cs typeface="Century Gothic"/>
                <a:sym typeface="Century Gothic"/>
              </a:rPr>
            </a:br>
            <a:r>
              <a:rPr lang="fr-FR" sz="1100" b="0" i="0" u="none" strike="noStrike" cap="none">
                <a:solidFill>
                  <a:schemeClr val="dk1"/>
                </a:solidFill>
                <a:latin typeface="Century Gothic"/>
                <a:ea typeface="Century Gothic"/>
                <a:cs typeface="Century Gothic"/>
                <a:sym typeface="Century Gothic"/>
              </a:rPr>
              <a:t>- Surprime de la 1ere année diminuée de 50%</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entury Gothic"/>
                <a:ea typeface="Century Gothic"/>
                <a:cs typeface="Century Gothic"/>
                <a:sym typeface="Century Gothic"/>
              </a:rPr>
              <a:t>- Suppression de la surprime la 2</a:t>
            </a:r>
            <a:r>
              <a:rPr lang="fr-FR" sz="1100" b="0" i="0" u="none" strike="noStrike" cap="none" baseline="30000">
                <a:solidFill>
                  <a:schemeClr val="dk1"/>
                </a:solidFill>
                <a:latin typeface="Century Gothic"/>
                <a:ea typeface="Century Gothic"/>
                <a:cs typeface="Century Gothic"/>
                <a:sym typeface="Century Gothic"/>
              </a:rPr>
              <a:t>ème</a:t>
            </a:r>
            <a:r>
              <a:rPr lang="fr-FR" sz="1100" b="0" i="0" u="none" strike="noStrike" cap="none">
                <a:solidFill>
                  <a:schemeClr val="dk1"/>
                </a:solidFill>
                <a:latin typeface="Century Gothic"/>
                <a:ea typeface="Century Gothic"/>
                <a:cs typeface="Century Gothic"/>
                <a:sym typeface="Century Gothic"/>
              </a:rPr>
              <a:t> année si l’élève n’a occasionné aucun accident</a:t>
            </a:r>
            <a:endParaRPr sz="1400" b="0" i="0" u="none" strike="noStrike" cap="none">
              <a:solidFill>
                <a:srgbClr val="000000"/>
              </a:solidFill>
              <a:latin typeface="Arial"/>
              <a:ea typeface="Arial"/>
              <a:cs typeface="Arial"/>
              <a:sym typeface="Arial"/>
            </a:endParaRPr>
          </a:p>
        </p:txBody>
      </p:sp>
      <p:sp>
        <p:nvSpPr>
          <p:cNvPr id="395" name="Google Shape;395;p18"/>
          <p:cNvSpPr txBox="1"/>
          <p:nvPr/>
        </p:nvSpPr>
        <p:spPr>
          <a:xfrm>
            <a:off x="3427044" y="2842570"/>
            <a:ext cx="2239398"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FR" sz="1200" b="1" i="0" u="sng" strike="noStrike" cap="none">
                <a:solidFill>
                  <a:schemeClr val="dk1"/>
                </a:solidFill>
                <a:latin typeface="Century Gothic"/>
                <a:ea typeface="Century Gothic"/>
                <a:cs typeface="Century Gothic"/>
                <a:sym typeface="Century Gothic"/>
              </a:rPr>
              <a:t>PERMIS PROBATOIRE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entury Gothic"/>
                <a:ea typeface="Century Gothic"/>
                <a:cs typeface="Century Gothic"/>
                <a:sym typeface="Century Gothic"/>
              </a:rPr>
              <a:t>Période probatoire réduit à</a:t>
            </a:r>
            <a:br>
              <a:rPr lang="fr-FR" sz="1100" b="0" i="0" u="none" strike="noStrike" cap="none">
                <a:solidFill>
                  <a:schemeClr val="dk1"/>
                </a:solidFill>
                <a:latin typeface="Century Gothic"/>
                <a:ea typeface="Century Gothic"/>
                <a:cs typeface="Century Gothic"/>
                <a:sym typeface="Century Gothic"/>
              </a:rPr>
            </a:br>
            <a:r>
              <a:rPr lang="fr-FR" sz="1100" b="0" i="0" u="none" strike="noStrike" cap="none">
                <a:solidFill>
                  <a:schemeClr val="dk1"/>
                </a:solidFill>
                <a:latin typeface="Century Gothic"/>
                <a:ea typeface="Century Gothic"/>
                <a:cs typeface="Century Gothic"/>
                <a:sym typeface="Century Gothic"/>
              </a:rPr>
              <a:t>2 ans, au lieu de 3 pour les conducteurs issus de la formation traditionnelle</a:t>
            </a:r>
            <a:endParaRPr sz="1400" b="0" i="0" u="none" strike="noStrike" cap="none">
              <a:solidFill>
                <a:srgbClr val="000000"/>
              </a:solidFill>
              <a:latin typeface="Arial"/>
              <a:ea typeface="Arial"/>
              <a:cs typeface="Arial"/>
              <a:sym typeface="Arial"/>
            </a:endParaRPr>
          </a:p>
        </p:txBody>
      </p:sp>
      <p:sp>
        <p:nvSpPr>
          <p:cNvPr id="396" name="Google Shape;396;p18"/>
          <p:cNvSpPr txBox="1"/>
          <p:nvPr/>
        </p:nvSpPr>
        <p:spPr>
          <a:xfrm>
            <a:off x="6088520" y="2881368"/>
            <a:ext cx="2071411"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FR" sz="1200" b="1" i="0" u="sng" strike="noStrike" cap="none">
                <a:solidFill>
                  <a:schemeClr val="dk1"/>
                </a:solidFill>
                <a:latin typeface="Century Gothic"/>
                <a:ea typeface="Century Gothic"/>
                <a:cs typeface="Century Gothic"/>
                <a:sym typeface="Century Gothic"/>
              </a:rPr>
              <a:t>MOINS D’ACCIDENT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fr-FR" sz="1100" b="0" i="0" u="none" strike="noStrike" cap="none">
                <a:solidFill>
                  <a:schemeClr val="dk1"/>
                </a:solidFill>
                <a:latin typeface="Century Gothic"/>
                <a:ea typeface="Century Gothic"/>
                <a:cs typeface="Century Gothic"/>
                <a:sym typeface="Century Gothic"/>
              </a:rPr>
              <a:t>Quatre fois moins d’accidents que les conducteurs issus de la formation traditionnelle au cours des premières années de conduite</a:t>
            </a:r>
            <a:endParaRPr sz="1400" b="0" i="0" u="none" strike="noStrike" cap="none">
              <a:solidFill>
                <a:srgbClr val="000000"/>
              </a:solidFill>
              <a:latin typeface="Arial"/>
              <a:ea typeface="Arial"/>
              <a:cs typeface="Arial"/>
              <a:sym typeface="Arial"/>
            </a:endParaRPr>
          </a:p>
        </p:txBody>
      </p:sp>
      <p:sp>
        <p:nvSpPr>
          <p:cNvPr id="397" name="Google Shape;397;p18"/>
          <p:cNvSpPr/>
          <p:nvPr/>
        </p:nvSpPr>
        <p:spPr>
          <a:xfrm>
            <a:off x="617340" y="4475994"/>
            <a:ext cx="7330116" cy="2020309"/>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398" name="Google Shape;398;p18"/>
          <p:cNvSpPr txBox="1"/>
          <p:nvPr/>
        </p:nvSpPr>
        <p:spPr>
          <a:xfrm>
            <a:off x="4077709" y="4580065"/>
            <a:ext cx="3742967" cy="1323439"/>
          </a:xfrm>
          <a:prstGeom prst="rect">
            <a:avLst/>
          </a:prstGeom>
          <a:noFill/>
          <a:ln w="9525" cap="flat" cmpd="sng">
            <a:solidFill>
              <a:srgbClr val="F5F4E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r-FR" sz="1000" b="0" i="0" u="sng" strike="noStrike" cap="none">
                <a:solidFill>
                  <a:schemeClr val="lt1"/>
                </a:solidFill>
                <a:latin typeface="Century Gothic"/>
                <a:ea typeface="Century Gothic"/>
                <a:cs typeface="Century Gothic"/>
                <a:sym typeface="Century Gothic"/>
              </a:rPr>
              <a:t>DOCUMENTS À PRESENTER LORS</a:t>
            </a:r>
            <a:br>
              <a:rPr lang="fr-FR" sz="1000" b="0" i="0" u="sng" strike="noStrike" cap="none">
                <a:solidFill>
                  <a:schemeClr val="lt1"/>
                </a:solidFill>
                <a:latin typeface="Century Gothic"/>
                <a:ea typeface="Century Gothic"/>
                <a:cs typeface="Century Gothic"/>
                <a:sym typeface="Century Gothic"/>
              </a:rPr>
            </a:br>
            <a:r>
              <a:rPr lang="fr-FR" sz="1000" b="0" i="0" u="sng" strike="noStrike" cap="none">
                <a:solidFill>
                  <a:schemeClr val="lt1"/>
                </a:solidFill>
                <a:latin typeface="Century Gothic"/>
                <a:ea typeface="Century Gothic"/>
                <a:cs typeface="Century Gothic"/>
                <a:sym typeface="Century Gothic"/>
              </a:rPr>
              <a:t>D’UN CONTRÔLE ROUTIER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 le formulaire de demande de permis « 02 » ou sa copie</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 le livret d’apprentissage AAC</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Century Gothic"/>
                <a:ea typeface="Century Gothic"/>
                <a:cs typeface="Century Gothic"/>
                <a:sym typeface="Century Gothic"/>
              </a:rPr>
              <a:t>- le disque « Conduite Accompagnée » apposé</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à l’arrière du véhicule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Century Gothic"/>
                <a:ea typeface="Century Gothic"/>
                <a:cs typeface="Century Gothic"/>
                <a:sym typeface="Century Gothic"/>
              </a:rPr>
              <a:t>- le permis de conduire de l’accompagnateur</a:t>
            </a:r>
            <a:endParaRPr sz="1400" b="0" i="0" u="none" strike="noStrike" cap="none">
              <a:solidFill>
                <a:srgbClr val="000000"/>
              </a:solidFill>
              <a:latin typeface="Arial"/>
              <a:ea typeface="Arial"/>
              <a:cs typeface="Arial"/>
              <a:sym typeface="Arial"/>
            </a:endParaRPr>
          </a:p>
        </p:txBody>
      </p:sp>
      <p:sp>
        <p:nvSpPr>
          <p:cNvPr id="399" name="Google Shape;399;p18"/>
          <p:cNvSpPr txBox="1"/>
          <p:nvPr/>
        </p:nvSpPr>
        <p:spPr>
          <a:xfrm>
            <a:off x="761254" y="4581050"/>
            <a:ext cx="3100152" cy="1785104"/>
          </a:xfrm>
          <a:prstGeom prst="rect">
            <a:avLst/>
          </a:prstGeom>
          <a:noFill/>
          <a:ln w="9525" cap="flat" cmpd="sng">
            <a:solidFill>
              <a:srgbClr val="F5F4EE"/>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fr-FR" sz="1000" b="0" i="0" u="sng" strike="noStrike" cap="none">
                <a:solidFill>
                  <a:schemeClr val="lt1"/>
                </a:solidFill>
                <a:latin typeface="Century Gothic"/>
                <a:ea typeface="Century Gothic"/>
                <a:cs typeface="Century Gothic"/>
                <a:sym typeface="Century Gothic"/>
              </a:rPr>
              <a:t>LES ACCOMPAGNATEURS DOIVENT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 être titulaire du permis B depuis au moins</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5 ans sans interruption</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 obtenir l’accord de l’assureur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00"/>
              <a:buFont typeface="Arial"/>
              <a:buNone/>
            </a:pPr>
            <a:r>
              <a:rPr lang="fr-FR" sz="1000" b="0" i="0" u="none" strike="noStrike" cap="none">
                <a:solidFill>
                  <a:schemeClr val="lt1"/>
                </a:solidFill>
                <a:latin typeface="Century Gothic"/>
                <a:ea typeface="Century Gothic"/>
                <a:cs typeface="Century Gothic"/>
                <a:sym typeface="Century Gothic"/>
              </a:rPr>
              <a:t>- ne pas avoir de condamnation pour</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certains délits (alcool, stupéfiants…)</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 être mentionné dans le contrat signé</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avec l’école de conduite</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 participer à l’évaluation de la dernière</a:t>
            </a:r>
            <a:br>
              <a:rPr lang="fr-FR" sz="1000" b="0" i="0" u="none" strike="noStrike" cap="none">
                <a:solidFill>
                  <a:schemeClr val="lt1"/>
                </a:solidFill>
                <a:latin typeface="Century Gothic"/>
                <a:ea typeface="Century Gothic"/>
                <a:cs typeface="Century Gothic"/>
                <a:sym typeface="Century Gothic"/>
              </a:rPr>
            </a:br>
            <a:r>
              <a:rPr lang="fr-FR" sz="1000" b="0" i="0" u="none" strike="noStrike" cap="none">
                <a:solidFill>
                  <a:schemeClr val="lt1"/>
                </a:solidFill>
                <a:latin typeface="Century Gothic"/>
                <a:ea typeface="Century Gothic"/>
                <a:cs typeface="Century Gothic"/>
                <a:sym typeface="Century Gothic"/>
              </a:rPr>
              <a:t>étape de la formation </a:t>
            </a:r>
            <a:endParaRPr sz="1400" b="0" i="0" u="none" strike="noStrike" cap="none">
              <a:solidFill>
                <a:srgbClr val="000000"/>
              </a:solidFill>
              <a:latin typeface="Arial"/>
              <a:ea typeface="Arial"/>
              <a:cs typeface="Arial"/>
              <a:sym typeface="Arial"/>
            </a:endParaRPr>
          </a:p>
        </p:txBody>
      </p:sp>
      <p:sp>
        <p:nvSpPr>
          <p:cNvPr id="400" name="Google Shape;400;p18"/>
          <p:cNvSpPr/>
          <p:nvPr/>
        </p:nvSpPr>
        <p:spPr>
          <a:xfrm>
            <a:off x="7425309" y="4345461"/>
            <a:ext cx="1085617" cy="761458"/>
          </a:xfrm>
          <a:prstGeom prst="ellipse">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lt1"/>
                </a:solidFill>
                <a:latin typeface="Century Gothic"/>
                <a:ea typeface="Century Gothic"/>
                <a:cs typeface="Century Gothic"/>
                <a:sym typeface="Century Gothic"/>
              </a:rPr>
              <a:t>BON À SAVOIR</a:t>
            </a:r>
            <a:endParaRPr sz="1400" b="0" i="0" u="none" strike="noStrike" cap="none">
              <a:solidFill>
                <a:srgbClr val="000000"/>
              </a:solidFill>
              <a:latin typeface="Arial"/>
              <a:ea typeface="Arial"/>
              <a:cs typeface="Arial"/>
              <a:sym typeface="Arial"/>
            </a:endParaRPr>
          </a:p>
        </p:txBody>
      </p:sp>
      <p:sp>
        <p:nvSpPr>
          <p:cNvPr id="401" name="Google Shape;401;p18"/>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1.7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Google Shape;406;p19"/>
          <p:cNvPicPr preferRelativeResize="0"/>
          <p:nvPr/>
        </p:nvPicPr>
        <p:blipFill rotWithShape="1">
          <a:blip r:embed="rId3">
            <a:alphaModFix/>
          </a:blip>
          <a:srcRect/>
          <a:stretch/>
        </p:blipFill>
        <p:spPr>
          <a:xfrm>
            <a:off x="465023" y="675896"/>
            <a:ext cx="2325853" cy="1550568"/>
          </a:xfrm>
          <a:prstGeom prst="rect">
            <a:avLst/>
          </a:prstGeom>
          <a:noFill/>
          <a:ln>
            <a:noFill/>
          </a:ln>
        </p:spPr>
      </p:pic>
      <p:sp>
        <p:nvSpPr>
          <p:cNvPr id="407" name="Google Shape;407;p19"/>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8" name="Google Shape;408;p19"/>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09" name="Google Shape;409;p19"/>
          <p:cNvSpPr txBox="1"/>
          <p:nvPr/>
        </p:nvSpPr>
        <p:spPr>
          <a:xfrm>
            <a:off x="1950581" y="675896"/>
            <a:ext cx="6728396" cy="10772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r-FR" sz="3200" b="1" i="0" u="sng" strike="noStrike" cap="none">
                <a:solidFill>
                  <a:srgbClr val="D0363B"/>
                </a:solidFill>
                <a:latin typeface="Century Gothic"/>
                <a:ea typeface="Century Gothic"/>
                <a:cs typeface="Century Gothic"/>
                <a:sym typeface="Century Gothic"/>
              </a:rPr>
              <a:t>APPRENDRE GRÂCE À</a:t>
            </a:r>
            <a:r>
              <a:rPr lang="fr-FR" sz="3200" b="0" i="0" u="sng" strike="noStrike" cap="none">
                <a:solidFill>
                  <a:schemeClr val="dk1"/>
                </a:solidFill>
                <a:latin typeface="Century Gothic"/>
                <a:ea typeface="Century Gothic"/>
                <a:cs typeface="Century Gothic"/>
                <a:sym typeface="Century Gothic"/>
              </a:rPr>
              <a:t> </a:t>
            </a:r>
            <a:br>
              <a:rPr lang="fr-FR" sz="3200" b="0" i="0" u="sng" strike="noStrike" cap="none">
                <a:solidFill>
                  <a:schemeClr val="dk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LA CONDUITE SUPERVISÉE</a:t>
            </a:r>
            <a:endParaRPr sz="1400" b="0" i="0" u="none" strike="noStrike" cap="none">
              <a:solidFill>
                <a:srgbClr val="000000"/>
              </a:solidFill>
              <a:latin typeface="Arial"/>
              <a:ea typeface="Arial"/>
              <a:cs typeface="Arial"/>
              <a:sym typeface="Arial"/>
            </a:endParaRPr>
          </a:p>
        </p:txBody>
      </p:sp>
      <p:sp>
        <p:nvSpPr>
          <p:cNvPr id="410" name="Google Shape;410;p19"/>
          <p:cNvSpPr/>
          <p:nvPr/>
        </p:nvSpPr>
        <p:spPr>
          <a:xfrm>
            <a:off x="465023" y="2336472"/>
            <a:ext cx="8213954" cy="2921328"/>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11" name="Google Shape;411;p19"/>
          <p:cNvSpPr/>
          <p:nvPr/>
        </p:nvSpPr>
        <p:spPr>
          <a:xfrm>
            <a:off x="517682" y="2426071"/>
            <a:ext cx="4898449"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3D3E44"/>
                </a:solidFill>
                <a:latin typeface="Century Gothic"/>
                <a:ea typeface="Century Gothic"/>
                <a:cs typeface="Century Gothic"/>
                <a:sym typeface="Century Gothic"/>
              </a:rPr>
              <a:t>QU’EST-CE QUE LA CONDUITE SUPERVISÉE ? </a:t>
            </a:r>
            <a:endParaRPr sz="1400" b="0" i="0" u="none" strike="noStrike" cap="none">
              <a:solidFill>
                <a:srgbClr val="000000"/>
              </a:solidFill>
              <a:latin typeface="Arial"/>
              <a:ea typeface="Arial"/>
              <a:cs typeface="Arial"/>
              <a:sym typeface="Arial"/>
            </a:endParaRPr>
          </a:p>
        </p:txBody>
      </p:sp>
      <p:sp>
        <p:nvSpPr>
          <p:cNvPr id="412" name="Google Shape;412;p19"/>
          <p:cNvSpPr txBox="1"/>
          <p:nvPr/>
        </p:nvSpPr>
        <p:spPr>
          <a:xfrm>
            <a:off x="517682" y="2863263"/>
            <a:ext cx="7968820" cy="23083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entury Gothic"/>
                <a:ea typeface="Century Gothic"/>
                <a:cs typeface="Century Gothic"/>
                <a:sym typeface="Century Gothic"/>
              </a:rPr>
              <a:t>La conduite supervisée permet d’acquérir </a:t>
            </a:r>
            <a:r>
              <a:rPr lang="fr-FR" sz="1200" b="1" i="0" u="none" strike="noStrike" cap="none">
                <a:solidFill>
                  <a:schemeClr val="lt1"/>
                </a:solidFill>
                <a:latin typeface="Century Gothic"/>
                <a:ea typeface="Century Gothic"/>
                <a:cs typeface="Century Gothic"/>
                <a:sym typeface="Century Gothic"/>
              </a:rPr>
              <a:t>plus d’expériences pratiques </a:t>
            </a:r>
            <a:r>
              <a:rPr lang="fr-FR" sz="1200" b="0" i="0" u="none" strike="noStrike" cap="none">
                <a:solidFill>
                  <a:schemeClr val="lt1"/>
                </a:solidFill>
                <a:latin typeface="Century Gothic"/>
                <a:ea typeface="Century Gothic"/>
                <a:cs typeface="Century Gothic"/>
                <a:sym typeface="Century Gothic"/>
              </a:rPr>
              <a:t>en complétant sa formation initiale par une phase de conduite accompagnée.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br>
              <a:rPr lang="fr-FR" sz="1200" b="0" i="0" u="none" strike="noStrike" cap="none">
                <a:solidFill>
                  <a:schemeClr val="lt1"/>
                </a:solidFill>
                <a:latin typeface="Century Gothic"/>
                <a:ea typeface="Century Gothic"/>
                <a:cs typeface="Century Gothic"/>
                <a:sym typeface="Century Gothic"/>
              </a:rPr>
            </a:br>
            <a:r>
              <a:rPr lang="fr-FR" sz="1200" b="1" i="0" u="none" strike="noStrike" cap="none">
                <a:solidFill>
                  <a:srgbClr val="D0363B"/>
                </a:solidFill>
                <a:latin typeface="Century Gothic"/>
                <a:ea typeface="Century Gothic"/>
                <a:cs typeface="Century Gothic"/>
                <a:sym typeface="Century Gothic"/>
              </a:rPr>
              <a:t>&gt;&gt;</a:t>
            </a:r>
            <a:r>
              <a:rPr lang="fr-FR" sz="1200" b="0" i="0" u="none" strike="noStrike" cap="none">
                <a:solidFill>
                  <a:schemeClr val="lt1"/>
                </a:solidFill>
                <a:latin typeface="Century Gothic"/>
                <a:ea typeface="Century Gothic"/>
                <a:cs typeface="Century Gothic"/>
                <a:sym typeface="Century Gothic"/>
              </a:rPr>
              <a:t> C’est au terme de la formation initiale </a:t>
            </a:r>
            <a:r>
              <a:rPr lang="fr-FR" sz="1200" b="1" i="0" u="sng" strike="noStrike" cap="none">
                <a:solidFill>
                  <a:schemeClr val="lt1"/>
                </a:solidFill>
                <a:latin typeface="Century Gothic"/>
                <a:ea typeface="Century Gothic"/>
                <a:cs typeface="Century Gothic"/>
                <a:sym typeface="Century Gothic"/>
              </a:rPr>
              <a:t>20h de conduite minimum (13h en boite automatique)</a:t>
            </a:r>
            <a:r>
              <a:rPr lang="fr-FR" sz="1200" b="1" i="0" u="none" strike="noStrike" cap="none">
                <a:solidFill>
                  <a:schemeClr val="lt1"/>
                </a:solidFill>
                <a:latin typeface="Century Gothic"/>
                <a:ea typeface="Century Gothic"/>
                <a:cs typeface="Century Gothic"/>
                <a:sym typeface="Century Gothic"/>
              </a:rPr>
              <a:t> </a:t>
            </a:r>
            <a:r>
              <a:rPr lang="fr-FR" sz="1200" b="0" i="0" u="none" strike="noStrike" cap="none">
                <a:solidFill>
                  <a:schemeClr val="lt1"/>
                </a:solidFill>
                <a:latin typeface="Century Gothic"/>
                <a:ea typeface="Century Gothic"/>
                <a:cs typeface="Century Gothic"/>
                <a:sym typeface="Century Gothic"/>
              </a:rPr>
              <a:t>avec l’enseignant, que la Conduite Supervisée peut réellement commencer !</a:t>
            </a:r>
            <a:br>
              <a:rPr lang="fr-FR" sz="1200" b="0" i="0" u="none" strike="noStrike" cap="none">
                <a:solidFill>
                  <a:schemeClr val="lt1"/>
                </a:solidFill>
                <a:latin typeface="Century Gothic"/>
                <a:ea typeface="Century Gothic"/>
                <a:cs typeface="Century Gothic"/>
                <a:sym typeface="Century Gothic"/>
              </a:rPr>
            </a:br>
            <a:endParaRPr sz="1200" b="0" i="0" u="none" strike="noStrike" cap="none">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lt1"/>
                </a:solidFill>
                <a:latin typeface="Century Gothic"/>
                <a:ea typeface="Century Gothic"/>
                <a:cs typeface="Century Gothic"/>
                <a:sym typeface="Century Gothic"/>
              </a:rPr>
              <a:t>Elle débute par un </a:t>
            </a:r>
            <a:r>
              <a:rPr lang="fr-FR" sz="1200" b="1" i="0" u="none" strike="noStrike" cap="none">
                <a:solidFill>
                  <a:schemeClr val="lt1"/>
                </a:solidFill>
                <a:latin typeface="Century Gothic"/>
                <a:ea typeface="Century Gothic"/>
                <a:cs typeface="Century Gothic"/>
                <a:sym typeface="Century Gothic"/>
              </a:rPr>
              <a:t>rendez-vous préalable </a:t>
            </a:r>
            <a:r>
              <a:rPr lang="fr-FR" sz="1200" b="0" i="0" u="none" strike="noStrike" cap="none">
                <a:solidFill>
                  <a:schemeClr val="lt1"/>
                </a:solidFill>
                <a:latin typeface="Century Gothic"/>
                <a:ea typeface="Century Gothic"/>
                <a:cs typeface="Century Gothic"/>
                <a:sym typeface="Century Gothic"/>
              </a:rPr>
              <a:t>en présence de </a:t>
            </a:r>
            <a:r>
              <a:rPr lang="fr-FR" sz="1200" b="1" i="0" u="none" strike="noStrike" cap="none">
                <a:solidFill>
                  <a:schemeClr val="lt1"/>
                </a:solidFill>
                <a:latin typeface="Century Gothic"/>
                <a:ea typeface="Century Gothic"/>
                <a:cs typeface="Century Gothic"/>
                <a:sym typeface="Century Gothic"/>
              </a:rPr>
              <a:t>l’enseignant</a:t>
            </a:r>
            <a:r>
              <a:rPr lang="fr-FR" sz="1200" b="0" i="0" u="none" strike="noStrike" cap="none">
                <a:solidFill>
                  <a:schemeClr val="lt1"/>
                </a:solidFill>
                <a:latin typeface="Century Gothic"/>
                <a:ea typeface="Century Gothic"/>
                <a:cs typeface="Century Gothic"/>
                <a:sym typeface="Century Gothic"/>
              </a:rPr>
              <a:t> et </a:t>
            </a:r>
            <a:r>
              <a:rPr lang="fr-FR" sz="1200" b="1" i="0" u="none" strike="noStrike" cap="none">
                <a:solidFill>
                  <a:schemeClr val="lt1"/>
                </a:solidFill>
                <a:latin typeface="Century Gothic"/>
                <a:ea typeface="Century Gothic"/>
                <a:cs typeface="Century Gothic"/>
                <a:sym typeface="Century Gothic"/>
              </a:rPr>
              <a:t>du futur accompagnateur</a:t>
            </a:r>
            <a:r>
              <a:rPr lang="fr-FR" sz="1200" b="0" i="0" u="none" strike="noStrike" cap="none">
                <a:solidFill>
                  <a:schemeClr val="lt1"/>
                </a:solidFill>
                <a:latin typeface="Century Gothic"/>
                <a:ea typeface="Century Gothic"/>
                <a:cs typeface="Century Gothic"/>
                <a:sym typeface="Century Gothic"/>
              </a:rPr>
              <a:t>, au moment où l’enseignant estime que l’élève est </a:t>
            </a:r>
            <a:r>
              <a:rPr lang="fr-FR" sz="1200" b="1" i="0" u="none" strike="noStrike" cap="none">
                <a:solidFill>
                  <a:schemeClr val="lt1"/>
                </a:solidFill>
                <a:latin typeface="Century Gothic"/>
                <a:ea typeface="Century Gothic"/>
                <a:cs typeface="Century Gothic"/>
                <a:sym typeface="Century Gothic"/>
              </a:rPr>
              <a:t>prêt à conduire </a:t>
            </a:r>
            <a:r>
              <a:rPr lang="fr-FR" sz="1200" b="0" i="0" u="none" strike="noStrike" cap="none">
                <a:solidFill>
                  <a:schemeClr val="lt1"/>
                </a:solidFill>
                <a:latin typeface="Century Gothic"/>
                <a:ea typeface="Century Gothic"/>
                <a:cs typeface="Century Gothic"/>
                <a:sym typeface="Century Gothic"/>
              </a:rPr>
              <a:t>avec son accompagnateur. L’enseignant dispense alors ses conseils aux deux parties pour bien commencer la période de conduite accompagnée.</a:t>
            </a:r>
            <a:br>
              <a:rPr lang="fr-FR" sz="1200" b="0" i="0" u="none" strike="noStrike" cap="none">
                <a:solidFill>
                  <a:schemeClr val="lt1"/>
                </a:solidFill>
                <a:latin typeface="Century Gothic"/>
                <a:ea typeface="Century Gothic"/>
                <a:cs typeface="Century Gothic"/>
                <a:sym typeface="Century Gothic"/>
              </a:rPr>
            </a:br>
            <a:br>
              <a:rPr lang="fr-FR" sz="1200" b="0" i="0" u="none" strike="noStrike" cap="none">
                <a:solidFill>
                  <a:schemeClr val="lt1"/>
                </a:solidFill>
                <a:latin typeface="Century Gothic"/>
                <a:ea typeface="Century Gothic"/>
                <a:cs typeface="Century Gothic"/>
                <a:sym typeface="Century Gothic"/>
              </a:rPr>
            </a:br>
            <a:endParaRPr sz="1200" b="0" i="0" u="none" strike="noStrike" cap="none">
              <a:solidFill>
                <a:schemeClr val="lt1"/>
              </a:solidFill>
              <a:latin typeface="Century Gothic"/>
              <a:ea typeface="Century Gothic"/>
              <a:cs typeface="Century Gothic"/>
              <a:sym typeface="Century Gothic"/>
            </a:endParaRPr>
          </a:p>
        </p:txBody>
      </p:sp>
      <p:sp>
        <p:nvSpPr>
          <p:cNvPr id="413" name="Google Shape;413;p19"/>
          <p:cNvSpPr txBox="1"/>
          <p:nvPr/>
        </p:nvSpPr>
        <p:spPr>
          <a:xfrm>
            <a:off x="465023" y="5431418"/>
            <a:ext cx="7513854" cy="738664"/>
          </a:xfrm>
          <a:prstGeom prst="rect">
            <a:avLst/>
          </a:prstGeom>
          <a:solidFill>
            <a:srgbClr val="F5F4EE"/>
          </a:solidFill>
          <a:ln w="9525" cap="flat" cmpd="sng">
            <a:solidFill>
              <a:srgbClr val="3D3E4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1" i="0" u="sng" strike="noStrike" cap="none">
                <a:solidFill>
                  <a:srgbClr val="D0363B"/>
                </a:solidFill>
                <a:latin typeface="Century Gothic"/>
                <a:ea typeface="Century Gothic"/>
                <a:cs typeface="Century Gothic"/>
                <a:sym typeface="Century Gothic"/>
              </a:rPr>
              <a:t>LES AVANTAGES DE LA CONDUITE SUPERVISÉE</a:t>
            </a:r>
            <a:r>
              <a:rPr lang="fr-FR" sz="1400" b="1" i="0" u="none" strike="noStrike" cap="none">
                <a:solidFill>
                  <a:srgbClr val="D0363B"/>
                </a:solidFill>
                <a:latin typeface="Century Gothic"/>
                <a:ea typeface="Century Gothic"/>
                <a:cs typeface="Century Gothic"/>
                <a:sym typeface="Century Gothic"/>
              </a:rPr>
              <a:t> ?</a:t>
            </a:r>
            <a:br>
              <a:rPr lang="fr-FR" sz="1400" b="0" i="0" u="none" strike="noStrike" cap="none">
                <a:solidFill>
                  <a:schemeClr val="dk1"/>
                </a:solidFill>
                <a:latin typeface="Century Gothic"/>
                <a:ea typeface="Century Gothic"/>
                <a:cs typeface="Century Gothic"/>
                <a:sym typeface="Century Gothic"/>
              </a:rPr>
            </a:br>
            <a:r>
              <a:rPr lang="fr-FR" sz="1400" b="0" i="0" u="none" strike="noStrike" cap="none">
                <a:solidFill>
                  <a:schemeClr val="dk1"/>
                </a:solidFill>
                <a:latin typeface="Century Gothic"/>
                <a:ea typeface="Century Gothic"/>
                <a:cs typeface="Century Gothic"/>
                <a:sym typeface="Century Gothic"/>
              </a:rPr>
              <a:t>- Acquérir plus d’expériences de conduite &amp; approfondir ses acquis </a:t>
            </a:r>
            <a:br>
              <a:rPr lang="fr-FR" sz="1400" b="0" i="0" u="none" strike="noStrike" cap="none">
                <a:solidFill>
                  <a:schemeClr val="dk1"/>
                </a:solidFill>
                <a:latin typeface="Century Gothic"/>
                <a:ea typeface="Century Gothic"/>
                <a:cs typeface="Century Gothic"/>
                <a:sym typeface="Century Gothic"/>
              </a:rPr>
            </a:br>
            <a:r>
              <a:rPr lang="fr-FR" sz="1400" b="0" i="0" u="none" strike="noStrike" cap="none">
                <a:solidFill>
                  <a:schemeClr val="dk1"/>
                </a:solidFill>
                <a:latin typeface="Century Gothic"/>
                <a:ea typeface="Century Gothic"/>
                <a:cs typeface="Century Gothic"/>
                <a:sym typeface="Century Gothic"/>
              </a:rPr>
              <a:t>- Augmenter ses chances de réussite lors de l’examen pratique</a:t>
            </a:r>
            <a:endParaRPr sz="900" b="0" i="1" u="none" strike="noStrike" cap="none">
              <a:solidFill>
                <a:schemeClr val="dk1"/>
              </a:solidFill>
              <a:latin typeface="Century Gothic"/>
              <a:ea typeface="Century Gothic"/>
              <a:cs typeface="Century Gothic"/>
              <a:sym typeface="Century Gothic"/>
            </a:endParaRPr>
          </a:p>
        </p:txBody>
      </p:sp>
      <p:pic>
        <p:nvPicPr>
          <p:cNvPr id="414" name="Google Shape;414;p19"/>
          <p:cNvPicPr preferRelativeResize="0"/>
          <p:nvPr/>
        </p:nvPicPr>
        <p:blipFill rotWithShape="1">
          <a:blip r:embed="rId4">
            <a:alphaModFix/>
          </a:blip>
          <a:srcRect/>
          <a:stretch/>
        </p:blipFill>
        <p:spPr>
          <a:xfrm>
            <a:off x="7550789" y="5580130"/>
            <a:ext cx="856175" cy="855491"/>
          </a:xfrm>
          <a:prstGeom prst="rect">
            <a:avLst/>
          </a:prstGeom>
          <a:noFill/>
          <a:ln>
            <a:noFill/>
          </a:ln>
        </p:spPr>
      </p:pic>
      <p:sp>
        <p:nvSpPr>
          <p:cNvPr id="415" name="Google Shape;415;p19"/>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1.7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0"/>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21" name="Google Shape;421;p20"/>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22" name="Google Shape;422;p20"/>
          <p:cNvSpPr txBox="1"/>
          <p:nvPr/>
        </p:nvSpPr>
        <p:spPr>
          <a:xfrm>
            <a:off x="1950581" y="675896"/>
            <a:ext cx="6728396" cy="10772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r-FR" sz="3200" b="1" i="0" u="sng" strike="noStrike" cap="none">
                <a:solidFill>
                  <a:srgbClr val="D0363B"/>
                </a:solidFill>
                <a:latin typeface="Century Gothic"/>
                <a:ea typeface="Century Gothic"/>
                <a:cs typeface="Century Gothic"/>
                <a:sym typeface="Century Gothic"/>
              </a:rPr>
              <a:t>APPRENDRE GRÂCE À</a:t>
            </a:r>
            <a:r>
              <a:rPr lang="fr-FR" sz="3200" b="0" i="0" u="sng" strike="noStrike" cap="none">
                <a:solidFill>
                  <a:schemeClr val="dk1"/>
                </a:solidFill>
                <a:latin typeface="Century Gothic"/>
                <a:ea typeface="Century Gothic"/>
                <a:cs typeface="Century Gothic"/>
                <a:sym typeface="Century Gothic"/>
              </a:rPr>
              <a:t> </a:t>
            </a:r>
            <a:br>
              <a:rPr lang="fr-FR" sz="3200" b="0" i="0" u="sng" strike="noStrike" cap="none">
                <a:solidFill>
                  <a:schemeClr val="dk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LA CONDUITE SUPERVISÉE</a:t>
            </a:r>
            <a:endParaRPr sz="1400" b="0" i="0" u="none" strike="noStrike" cap="none">
              <a:solidFill>
                <a:srgbClr val="000000"/>
              </a:solidFill>
              <a:latin typeface="Arial"/>
              <a:ea typeface="Arial"/>
              <a:cs typeface="Arial"/>
              <a:sym typeface="Arial"/>
            </a:endParaRPr>
          </a:p>
        </p:txBody>
      </p:sp>
      <p:pic>
        <p:nvPicPr>
          <p:cNvPr id="423" name="Google Shape;423;p20"/>
          <p:cNvPicPr preferRelativeResize="0"/>
          <p:nvPr/>
        </p:nvPicPr>
        <p:blipFill rotWithShape="1">
          <a:blip r:embed="rId3">
            <a:alphaModFix/>
          </a:blip>
          <a:srcRect/>
          <a:stretch/>
        </p:blipFill>
        <p:spPr>
          <a:xfrm>
            <a:off x="8212323" y="5623899"/>
            <a:ext cx="856175" cy="855491"/>
          </a:xfrm>
          <a:prstGeom prst="rect">
            <a:avLst/>
          </a:prstGeom>
          <a:noFill/>
          <a:ln>
            <a:noFill/>
          </a:ln>
        </p:spPr>
      </p:pic>
      <p:pic>
        <p:nvPicPr>
          <p:cNvPr id="424" name="Google Shape;424;p20"/>
          <p:cNvPicPr preferRelativeResize="0"/>
          <p:nvPr/>
        </p:nvPicPr>
        <p:blipFill rotWithShape="1">
          <a:blip r:embed="rId4">
            <a:alphaModFix/>
          </a:blip>
          <a:srcRect/>
          <a:stretch/>
        </p:blipFill>
        <p:spPr>
          <a:xfrm>
            <a:off x="465023" y="675896"/>
            <a:ext cx="2325853" cy="1550568"/>
          </a:xfrm>
          <a:prstGeom prst="rect">
            <a:avLst/>
          </a:prstGeom>
          <a:noFill/>
          <a:ln>
            <a:noFill/>
          </a:ln>
        </p:spPr>
      </p:pic>
      <p:sp>
        <p:nvSpPr>
          <p:cNvPr id="425" name="Google Shape;425;p20"/>
          <p:cNvSpPr/>
          <p:nvPr/>
        </p:nvSpPr>
        <p:spPr>
          <a:xfrm>
            <a:off x="465023" y="2362089"/>
            <a:ext cx="8213954" cy="2100853"/>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26" name="Google Shape;426;p20"/>
          <p:cNvSpPr txBox="1"/>
          <p:nvPr/>
        </p:nvSpPr>
        <p:spPr>
          <a:xfrm>
            <a:off x="534303" y="2801762"/>
            <a:ext cx="5806111" cy="156966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lt1"/>
              </a:buClr>
              <a:buSzPts val="1200"/>
              <a:buFont typeface="Century Gothic"/>
              <a:buChar char="-"/>
            </a:pPr>
            <a:r>
              <a:rPr lang="fr-FR" sz="1200" b="0" i="0" u="none" strike="noStrike" cap="none">
                <a:solidFill>
                  <a:schemeClr val="lt1"/>
                </a:solidFill>
                <a:latin typeface="Century Gothic"/>
                <a:ea typeface="Century Gothic"/>
                <a:cs typeface="Century Gothic"/>
                <a:sym typeface="Century Gothic"/>
              </a:rPr>
              <a:t>Avoir </a:t>
            </a:r>
            <a:r>
              <a:rPr lang="fr-FR" sz="1200" b="1" i="0" u="none" strike="noStrike" cap="none">
                <a:solidFill>
                  <a:schemeClr val="lt1"/>
                </a:solidFill>
                <a:latin typeface="Century Gothic"/>
                <a:ea typeface="Century Gothic"/>
                <a:cs typeface="Century Gothic"/>
                <a:sym typeface="Century Gothic"/>
              </a:rPr>
              <a:t>18 ans ou plus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200"/>
              <a:buFont typeface="Century Gothic"/>
              <a:buChar char="-"/>
            </a:pPr>
            <a:r>
              <a:rPr lang="fr-FR" sz="1200" b="0" i="0" u="none" strike="noStrike" cap="none">
                <a:solidFill>
                  <a:schemeClr val="lt1"/>
                </a:solidFill>
                <a:latin typeface="Century Gothic"/>
                <a:ea typeface="Century Gothic"/>
                <a:cs typeface="Century Gothic"/>
                <a:sym typeface="Century Gothic"/>
              </a:rPr>
              <a:t>Obtenir </a:t>
            </a:r>
            <a:r>
              <a:rPr lang="fr-FR" sz="1200" b="1" i="0" u="none" strike="noStrike" cap="none">
                <a:solidFill>
                  <a:schemeClr val="lt1"/>
                </a:solidFill>
                <a:latin typeface="Century Gothic"/>
                <a:ea typeface="Century Gothic"/>
                <a:cs typeface="Century Gothic"/>
                <a:sym typeface="Century Gothic"/>
              </a:rPr>
              <a:t>l’accord de l’assureur du véhicule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200"/>
              <a:buFont typeface="Century Gothic"/>
              <a:buChar char="-"/>
            </a:pPr>
            <a:r>
              <a:rPr lang="fr-FR" sz="1200" b="0" i="0" u="none" strike="noStrike" cap="none">
                <a:solidFill>
                  <a:schemeClr val="lt1"/>
                </a:solidFill>
                <a:latin typeface="Century Gothic"/>
                <a:ea typeface="Century Gothic"/>
                <a:cs typeface="Century Gothic"/>
                <a:sym typeface="Century Gothic"/>
              </a:rPr>
              <a:t>Avoir un </a:t>
            </a:r>
            <a:r>
              <a:rPr lang="fr-FR" sz="1200" b="1" i="0" u="none" strike="noStrike" cap="none">
                <a:solidFill>
                  <a:schemeClr val="lt1"/>
                </a:solidFill>
                <a:latin typeface="Century Gothic"/>
                <a:ea typeface="Century Gothic"/>
                <a:cs typeface="Century Gothic"/>
                <a:sym typeface="Century Gothic"/>
              </a:rPr>
              <a:t>examen théorique</a:t>
            </a:r>
            <a:r>
              <a:rPr lang="fr-FR" sz="1200" b="0" i="0" u="none" strike="noStrike" cap="none">
                <a:solidFill>
                  <a:schemeClr val="lt1"/>
                </a:solidFill>
                <a:latin typeface="Century Gothic"/>
                <a:ea typeface="Century Gothic"/>
                <a:cs typeface="Century Gothic"/>
                <a:sym typeface="Century Gothic"/>
              </a:rPr>
              <a:t> général (ETG) valide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200"/>
              <a:buFont typeface="Century Gothic"/>
              <a:buChar char="-"/>
            </a:pPr>
            <a:r>
              <a:rPr lang="fr-FR" sz="1200" b="0" i="0" u="none" strike="noStrike" cap="none">
                <a:solidFill>
                  <a:schemeClr val="lt1"/>
                </a:solidFill>
                <a:latin typeface="Century Gothic"/>
                <a:ea typeface="Century Gothic"/>
                <a:cs typeface="Century Gothic"/>
                <a:sym typeface="Century Gothic"/>
              </a:rPr>
              <a:t>Avoir suivi une </a:t>
            </a:r>
            <a:r>
              <a:rPr lang="fr-FR" sz="1200" b="1" i="0" u="none" strike="noStrike" cap="none">
                <a:solidFill>
                  <a:schemeClr val="lt1"/>
                </a:solidFill>
                <a:latin typeface="Century Gothic"/>
                <a:ea typeface="Century Gothic"/>
                <a:cs typeface="Century Gothic"/>
                <a:sym typeface="Century Gothic"/>
              </a:rPr>
              <a:t>formation pratique </a:t>
            </a:r>
            <a:r>
              <a:rPr lang="fr-FR" sz="1200" b="0" i="0" u="none" strike="noStrike" cap="none">
                <a:solidFill>
                  <a:schemeClr val="lt1"/>
                </a:solidFill>
                <a:latin typeface="Century Gothic"/>
                <a:ea typeface="Century Gothic"/>
                <a:cs typeface="Century Gothic"/>
                <a:sym typeface="Century Gothic"/>
              </a:rPr>
              <a:t>avec un enseignant expert</a:t>
            </a:r>
            <a:br>
              <a:rPr lang="fr-FR" sz="1200" b="0" i="0" u="none" strike="noStrike" cap="none">
                <a:solidFill>
                  <a:schemeClr val="lt1"/>
                </a:solidFill>
                <a:latin typeface="Century Gothic"/>
                <a:ea typeface="Century Gothic"/>
                <a:cs typeface="Century Gothic"/>
                <a:sym typeface="Century Gothic"/>
              </a:rPr>
            </a:br>
            <a:r>
              <a:rPr lang="fr-FR" sz="1200" b="0" i="0" u="none" strike="noStrike" cap="none">
                <a:solidFill>
                  <a:schemeClr val="lt1"/>
                </a:solidFill>
                <a:latin typeface="Century Gothic"/>
                <a:ea typeface="Century Gothic"/>
                <a:cs typeface="Century Gothic"/>
                <a:sym typeface="Century Gothic"/>
              </a:rPr>
              <a:t>de l’école de conduite (</a:t>
            </a:r>
            <a:r>
              <a:rPr lang="fr-FR" sz="1200" b="1" i="0" u="none" strike="noStrike" cap="none">
                <a:solidFill>
                  <a:schemeClr val="lt1"/>
                </a:solidFill>
                <a:latin typeface="Century Gothic"/>
                <a:ea typeface="Century Gothic"/>
                <a:cs typeface="Century Gothic"/>
                <a:sym typeface="Century Gothic"/>
              </a:rPr>
              <a:t>20 heures minimum ou 13h en boite auto</a:t>
            </a:r>
            <a:r>
              <a:rPr lang="fr-FR" sz="1200" b="0" i="0" u="none" strike="noStrike" cap="none">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lt1"/>
              </a:buClr>
              <a:buSzPts val="1200"/>
              <a:buFont typeface="Century Gothic"/>
              <a:buChar char="-"/>
            </a:pPr>
            <a:r>
              <a:rPr lang="fr-FR" sz="1200" b="0" i="0" u="none" strike="noStrike" cap="none">
                <a:solidFill>
                  <a:schemeClr val="lt1"/>
                </a:solidFill>
                <a:latin typeface="Century Gothic"/>
                <a:ea typeface="Century Gothic"/>
                <a:cs typeface="Century Gothic"/>
                <a:sym typeface="Century Gothic"/>
              </a:rPr>
              <a:t>Bénéficier d’une </a:t>
            </a:r>
            <a:r>
              <a:rPr lang="fr-FR" sz="1200" b="1" i="0" u="none" strike="noStrike" cap="none">
                <a:solidFill>
                  <a:schemeClr val="lt1"/>
                </a:solidFill>
                <a:latin typeface="Century Gothic"/>
                <a:ea typeface="Century Gothic"/>
                <a:cs typeface="Century Gothic"/>
                <a:sym typeface="Century Gothic"/>
              </a:rPr>
              <a:t>évaluation favorable </a:t>
            </a:r>
            <a:r>
              <a:rPr lang="fr-FR" sz="1200" b="0" i="0" u="none" strike="noStrike" cap="none">
                <a:solidFill>
                  <a:schemeClr val="lt1"/>
                </a:solidFill>
                <a:latin typeface="Century Gothic"/>
                <a:ea typeface="Century Gothic"/>
                <a:cs typeface="Century Gothic"/>
                <a:sym typeface="Century Gothic"/>
              </a:rPr>
              <a:t>de la part de son</a:t>
            </a:r>
            <a:br>
              <a:rPr lang="fr-FR" sz="1200" b="0" i="0" u="none" strike="noStrike" cap="none">
                <a:solidFill>
                  <a:schemeClr val="lt1"/>
                </a:solidFill>
                <a:latin typeface="Century Gothic"/>
                <a:ea typeface="Century Gothic"/>
                <a:cs typeface="Century Gothic"/>
                <a:sym typeface="Century Gothic"/>
              </a:rPr>
            </a:br>
            <a:r>
              <a:rPr lang="fr-FR" sz="1200" b="0" i="0" u="none" strike="noStrike" cap="none">
                <a:solidFill>
                  <a:schemeClr val="lt1"/>
                </a:solidFill>
                <a:latin typeface="Century Gothic"/>
                <a:ea typeface="Century Gothic"/>
                <a:cs typeface="Century Gothic"/>
                <a:sym typeface="Century Gothic"/>
              </a:rPr>
              <a:t>enseignant de la conduite ou après validation par inspecteur du permis de conduire lors de l’examen pratique.</a:t>
            </a:r>
            <a:endParaRPr sz="1400" b="0" i="0" u="none" strike="noStrike" cap="none">
              <a:solidFill>
                <a:srgbClr val="000000"/>
              </a:solidFill>
              <a:latin typeface="Arial"/>
              <a:ea typeface="Arial"/>
              <a:cs typeface="Arial"/>
              <a:sym typeface="Arial"/>
            </a:endParaRPr>
          </a:p>
        </p:txBody>
      </p:sp>
      <p:sp>
        <p:nvSpPr>
          <p:cNvPr id="427" name="Google Shape;427;p20"/>
          <p:cNvSpPr/>
          <p:nvPr/>
        </p:nvSpPr>
        <p:spPr>
          <a:xfrm>
            <a:off x="5583026" y="1905928"/>
            <a:ext cx="3122147" cy="2848687"/>
          </a:xfrm>
          <a:prstGeom prst="diamond">
            <a:avLst/>
          </a:prstGeom>
          <a:solidFill>
            <a:srgbClr val="F5F4EE"/>
          </a:solidFill>
          <a:ln w="12700"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428" name="Google Shape;428;p20"/>
          <p:cNvSpPr txBox="1"/>
          <p:nvPr/>
        </p:nvSpPr>
        <p:spPr>
          <a:xfrm>
            <a:off x="6023823" y="2653151"/>
            <a:ext cx="219791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FR" sz="1200" b="1" i="0" u="sng" strike="noStrike" cap="none">
                <a:solidFill>
                  <a:srgbClr val="D0363B"/>
                </a:solidFill>
                <a:latin typeface="Century Gothic"/>
                <a:ea typeface="Century Gothic"/>
                <a:cs typeface="Century Gothic"/>
                <a:sym typeface="Century Gothic"/>
              </a:rPr>
              <a:t>QUAND CHOISIR</a:t>
            </a:r>
            <a:br>
              <a:rPr lang="fr-FR" sz="1200" b="1" i="0" u="sng" strike="noStrike" cap="none">
                <a:solidFill>
                  <a:srgbClr val="D0363B"/>
                </a:solidFill>
                <a:latin typeface="Century Gothic"/>
                <a:ea typeface="Century Gothic"/>
                <a:cs typeface="Century Gothic"/>
                <a:sym typeface="Century Gothic"/>
              </a:rPr>
            </a:br>
            <a:r>
              <a:rPr lang="fr-FR" sz="1200" b="1" i="0" u="sng" strike="noStrike" cap="none">
                <a:solidFill>
                  <a:srgbClr val="D0363B"/>
                </a:solidFill>
                <a:latin typeface="Century Gothic"/>
                <a:ea typeface="Century Gothic"/>
                <a:cs typeface="Century Gothic"/>
                <a:sym typeface="Century Gothic"/>
              </a:rPr>
              <a:t>LA CONDUITE SUPERVISÉE ?</a:t>
            </a:r>
            <a:endParaRPr sz="1400" b="0" i="0" u="none" strike="noStrike" cap="none">
              <a:solidFill>
                <a:srgbClr val="000000"/>
              </a:solidFill>
              <a:latin typeface="Arial"/>
              <a:ea typeface="Arial"/>
              <a:cs typeface="Arial"/>
              <a:sym typeface="Arial"/>
            </a:endParaRPr>
          </a:p>
        </p:txBody>
      </p:sp>
      <p:sp>
        <p:nvSpPr>
          <p:cNvPr id="429" name="Google Shape;429;p20"/>
          <p:cNvSpPr txBox="1"/>
          <p:nvPr/>
        </p:nvSpPr>
        <p:spPr>
          <a:xfrm>
            <a:off x="5788932" y="3202727"/>
            <a:ext cx="2667699" cy="6001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fr-FR" sz="1100" b="1" i="0" u="none" strike="noStrike" cap="none">
                <a:solidFill>
                  <a:schemeClr val="dk1"/>
                </a:solidFill>
                <a:latin typeface="Century Gothic"/>
                <a:ea typeface="Century Gothic"/>
                <a:cs typeface="Century Gothic"/>
                <a:sym typeface="Century Gothic"/>
              </a:rPr>
              <a:t>&gt;&gt;</a:t>
            </a:r>
            <a:r>
              <a:rPr lang="fr-FR" sz="1100" b="0" i="0" u="none" strike="noStrike" cap="none">
                <a:solidFill>
                  <a:schemeClr val="dk1"/>
                </a:solidFill>
                <a:latin typeface="Century Gothic"/>
                <a:ea typeface="Century Gothic"/>
                <a:cs typeface="Century Gothic"/>
                <a:sym typeface="Century Gothic"/>
              </a:rPr>
              <a:t> Au moment de votre </a:t>
            </a:r>
            <a:r>
              <a:rPr lang="fr-FR" sz="1100" b="1" i="0" u="none" strike="noStrike" cap="none">
                <a:solidFill>
                  <a:schemeClr val="dk1"/>
                </a:solidFill>
                <a:latin typeface="Century Gothic"/>
                <a:ea typeface="Century Gothic"/>
                <a:cs typeface="Century Gothic"/>
                <a:sym typeface="Century Gothic"/>
              </a:rPr>
              <a:t>inscription</a:t>
            </a:r>
            <a:br>
              <a:rPr lang="fr-FR" sz="1100" b="1" i="0" u="none" strike="noStrike" cap="none">
                <a:solidFill>
                  <a:schemeClr val="dk1"/>
                </a:solidFill>
                <a:latin typeface="Century Gothic"/>
                <a:ea typeface="Century Gothic"/>
                <a:cs typeface="Century Gothic"/>
                <a:sym typeface="Century Gothic"/>
              </a:rPr>
            </a:br>
            <a:r>
              <a:rPr lang="fr-FR" sz="1100" b="1" i="0" u="none" strike="noStrike" cap="none">
                <a:solidFill>
                  <a:schemeClr val="dk1"/>
                </a:solidFill>
                <a:latin typeface="Century Gothic"/>
                <a:ea typeface="Century Gothic"/>
                <a:cs typeface="Century Gothic"/>
                <a:sym typeface="Century Gothic"/>
              </a:rPr>
              <a:t>&gt;&gt;</a:t>
            </a:r>
            <a:r>
              <a:rPr lang="fr-FR" sz="1100" b="0" i="0" u="none" strike="noStrike" cap="none">
                <a:solidFill>
                  <a:schemeClr val="dk1"/>
                </a:solidFill>
                <a:latin typeface="Century Gothic"/>
                <a:ea typeface="Century Gothic"/>
                <a:cs typeface="Century Gothic"/>
                <a:sym typeface="Century Gothic"/>
              </a:rPr>
              <a:t> </a:t>
            </a:r>
            <a:r>
              <a:rPr lang="fr-FR" sz="1100" b="1" i="0" u="none" strike="noStrike" cap="none">
                <a:solidFill>
                  <a:schemeClr val="dk1"/>
                </a:solidFill>
                <a:latin typeface="Century Gothic"/>
                <a:ea typeface="Century Gothic"/>
                <a:cs typeface="Century Gothic"/>
                <a:sym typeface="Century Gothic"/>
              </a:rPr>
              <a:t>Suite à un échec </a:t>
            </a:r>
            <a:r>
              <a:rPr lang="fr-FR" sz="1100" b="0" i="0" u="none" strike="noStrike" cap="none">
                <a:solidFill>
                  <a:schemeClr val="dk1"/>
                </a:solidFill>
                <a:latin typeface="Century Gothic"/>
                <a:ea typeface="Century Gothic"/>
                <a:cs typeface="Century Gothic"/>
                <a:sym typeface="Century Gothic"/>
              </a:rPr>
              <a:t>lors de</a:t>
            </a:r>
            <a:br>
              <a:rPr lang="fr-FR" sz="1100" b="0" i="0" u="none" strike="noStrike" cap="none">
                <a:solidFill>
                  <a:schemeClr val="dk1"/>
                </a:solidFill>
                <a:latin typeface="Century Gothic"/>
                <a:ea typeface="Century Gothic"/>
                <a:cs typeface="Century Gothic"/>
                <a:sym typeface="Century Gothic"/>
              </a:rPr>
            </a:br>
            <a:r>
              <a:rPr lang="fr-FR" sz="1100" b="0" i="0" u="none" strike="noStrike" cap="none">
                <a:solidFill>
                  <a:schemeClr val="dk1"/>
                </a:solidFill>
                <a:latin typeface="Century Gothic"/>
                <a:ea typeface="Century Gothic"/>
                <a:cs typeface="Century Gothic"/>
                <a:sym typeface="Century Gothic"/>
              </a:rPr>
              <a:t>votre examen pratique </a:t>
            </a:r>
            <a:endParaRPr sz="1400" b="0" i="0" u="none" strike="noStrike" cap="none">
              <a:solidFill>
                <a:srgbClr val="000000"/>
              </a:solidFill>
              <a:latin typeface="Arial"/>
              <a:ea typeface="Arial"/>
              <a:cs typeface="Arial"/>
              <a:sym typeface="Arial"/>
            </a:endParaRPr>
          </a:p>
        </p:txBody>
      </p:sp>
      <p:sp>
        <p:nvSpPr>
          <p:cNvPr id="430" name="Google Shape;430;p20"/>
          <p:cNvSpPr/>
          <p:nvPr/>
        </p:nvSpPr>
        <p:spPr>
          <a:xfrm>
            <a:off x="534304" y="2429120"/>
            <a:ext cx="2850452"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3D3E44"/>
                </a:solidFill>
                <a:latin typeface="Century Gothic"/>
                <a:ea typeface="Century Gothic"/>
                <a:cs typeface="Century Gothic"/>
                <a:sym typeface="Century Gothic"/>
              </a:rPr>
              <a:t>LES CONDITIONS ? </a:t>
            </a:r>
            <a:endParaRPr sz="1400" b="0" i="0" u="none" strike="noStrike" cap="none">
              <a:solidFill>
                <a:srgbClr val="000000"/>
              </a:solidFill>
              <a:latin typeface="Arial"/>
              <a:ea typeface="Arial"/>
              <a:cs typeface="Arial"/>
              <a:sym typeface="Arial"/>
            </a:endParaRPr>
          </a:p>
        </p:txBody>
      </p:sp>
      <p:sp>
        <p:nvSpPr>
          <p:cNvPr id="431" name="Google Shape;431;p20"/>
          <p:cNvSpPr/>
          <p:nvPr/>
        </p:nvSpPr>
        <p:spPr>
          <a:xfrm>
            <a:off x="1085690" y="4383604"/>
            <a:ext cx="2426110" cy="2012884"/>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4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44"/>
              </a:solidFill>
              <a:latin typeface="Century Gothic"/>
              <a:ea typeface="Century Gothic"/>
              <a:cs typeface="Century Gothic"/>
              <a:sym typeface="Century Gothic"/>
            </a:endParaRPr>
          </a:p>
          <a:p>
            <a:pPr marL="171450" marR="0" lvl="0" indent="-171450" algn="l" rtl="0">
              <a:lnSpc>
                <a:spcPct val="100000"/>
              </a:lnSpc>
              <a:spcBef>
                <a:spcPts val="0"/>
              </a:spcBef>
              <a:spcAft>
                <a:spcPts val="0"/>
              </a:spcAft>
              <a:buClr>
                <a:srgbClr val="3D3E44"/>
              </a:buClr>
              <a:buSzPts val="1000"/>
              <a:buFont typeface="Century Gothic"/>
              <a:buChar char="-"/>
            </a:pPr>
            <a:r>
              <a:rPr lang="fr-FR" sz="1000" b="0" i="0" u="none" strike="noStrike" cap="none">
                <a:solidFill>
                  <a:srgbClr val="3D3E44"/>
                </a:solidFill>
                <a:latin typeface="Century Gothic"/>
                <a:ea typeface="Century Gothic"/>
                <a:cs typeface="Century Gothic"/>
                <a:sym typeface="Century Gothic"/>
              </a:rPr>
              <a:t>Être titulaire du </a:t>
            </a:r>
            <a:r>
              <a:rPr lang="fr-FR" sz="1000" b="1" i="0" u="none" strike="noStrike" cap="none">
                <a:solidFill>
                  <a:srgbClr val="3D3E44"/>
                </a:solidFill>
                <a:latin typeface="Century Gothic"/>
                <a:ea typeface="Century Gothic"/>
                <a:cs typeface="Century Gothic"/>
                <a:sym typeface="Century Gothic"/>
              </a:rPr>
              <a:t>permis B depuis au moins 5 ans </a:t>
            </a:r>
            <a:r>
              <a:rPr lang="fr-FR" sz="1000" b="0" i="0" u="none" strike="noStrike" cap="none">
                <a:solidFill>
                  <a:srgbClr val="3D3E44"/>
                </a:solidFill>
                <a:latin typeface="Century Gothic"/>
                <a:ea typeface="Century Gothic"/>
                <a:cs typeface="Century Gothic"/>
                <a:sym typeface="Century Gothic"/>
              </a:rPr>
              <a:t>(sans interruption)</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3D3E44"/>
              </a:buClr>
              <a:buSzPts val="1000"/>
              <a:buFont typeface="Century Gothic"/>
              <a:buChar char="-"/>
            </a:pPr>
            <a:r>
              <a:rPr lang="fr-FR" sz="1000" b="0" i="0" u="none" strike="noStrike" cap="none">
                <a:solidFill>
                  <a:srgbClr val="3D3E44"/>
                </a:solidFill>
                <a:latin typeface="Century Gothic"/>
                <a:ea typeface="Century Gothic"/>
                <a:cs typeface="Century Gothic"/>
                <a:sym typeface="Century Gothic"/>
              </a:rPr>
              <a:t>Obtenir </a:t>
            </a:r>
            <a:r>
              <a:rPr lang="fr-FR" sz="1000" b="1" i="0" u="none" strike="noStrike" cap="none">
                <a:solidFill>
                  <a:srgbClr val="3D3E44"/>
                </a:solidFill>
                <a:latin typeface="Century Gothic"/>
                <a:ea typeface="Century Gothic"/>
                <a:cs typeface="Century Gothic"/>
                <a:sym typeface="Century Gothic"/>
              </a:rPr>
              <a:t>l'accord de son assureur</a:t>
            </a:r>
            <a:endParaRPr sz="1400" b="0" i="0" u="none" strike="noStrike" cap="none">
              <a:solidFill>
                <a:srgbClr val="000000"/>
              </a:solidFill>
              <a:latin typeface="Arial"/>
              <a:ea typeface="Arial"/>
              <a:cs typeface="Arial"/>
              <a:sym typeface="Arial"/>
            </a:endParaRPr>
          </a:p>
          <a:p>
            <a:pPr marL="171450" marR="0" lvl="0" indent="-171450" algn="l" rtl="0">
              <a:lnSpc>
                <a:spcPct val="100000"/>
              </a:lnSpc>
              <a:spcBef>
                <a:spcPts val="0"/>
              </a:spcBef>
              <a:spcAft>
                <a:spcPts val="0"/>
              </a:spcAft>
              <a:buClr>
                <a:srgbClr val="3D3E44"/>
              </a:buClr>
              <a:buSzPts val="1000"/>
              <a:buFont typeface="Century Gothic"/>
              <a:buChar char="-"/>
            </a:pPr>
            <a:r>
              <a:rPr lang="fr-FR" sz="1000" b="1" i="0" u="none" strike="noStrike" cap="none">
                <a:solidFill>
                  <a:srgbClr val="3D3E44"/>
                </a:solidFill>
                <a:latin typeface="Century Gothic"/>
                <a:ea typeface="Century Gothic"/>
                <a:cs typeface="Century Gothic"/>
                <a:sym typeface="Century Gothic"/>
              </a:rPr>
              <a:t>Figurer dans le contrat </a:t>
            </a:r>
            <a:r>
              <a:rPr lang="fr-FR" sz="1000" b="0" i="0" u="none" strike="noStrike" cap="none">
                <a:solidFill>
                  <a:srgbClr val="3D3E44"/>
                </a:solidFill>
                <a:latin typeface="Century Gothic"/>
                <a:ea typeface="Century Gothic"/>
                <a:cs typeface="Century Gothic"/>
                <a:sym typeface="Century Gothic"/>
              </a:rPr>
              <a:t>signé avec l'école de conduite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3D3E4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r>
              <a:rPr lang="fr-FR" sz="1000" b="1" i="0" u="sng" strike="noStrike" cap="none">
                <a:solidFill>
                  <a:srgbClr val="3D3E44"/>
                </a:solidFill>
                <a:latin typeface="Century Gothic"/>
                <a:ea typeface="Century Gothic"/>
                <a:cs typeface="Century Gothic"/>
                <a:sym typeface="Century Gothic"/>
              </a:rPr>
              <a:t>A NOTER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1" u="none" strike="noStrike" cap="none">
                <a:solidFill>
                  <a:srgbClr val="3D3E44"/>
                </a:solidFill>
                <a:latin typeface="Century Gothic"/>
                <a:ea typeface="Century Gothic"/>
                <a:cs typeface="Century Gothic"/>
                <a:sym typeface="Century Gothic"/>
              </a:rPr>
              <a:t>Il est possible d'avoir plusieurs accompagnateurs, également hors du cadre familial.</a:t>
            </a:r>
            <a:endParaRPr sz="1400" b="0" i="0" u="none" strike="noStrike" cap="none">
              <a:solidFill>
                <a:srgbClr val="000000"/>
              </a:solidFill>
              <a:latin typeface="Arial"/>
              <a:ea typeface="Arial"/>
              <a:cs typeface="Arial"/>
              <a:sym typeface="Arial"/>
            </a:endParaRPr>
          </a:p>
        </p:txBody>
      </p:sp>
      <p:sp>
        <p:nvSpPr>
          <p:cNvPr id="432" name="Google Shape;432;p20"/>
          <p:cNvSpPr/>
          <p:nvPr/>
        </p:nvSpPr>
        <p:spPr>
          <a:xfrm>
            <a:off x="3564192" y="4383604"/>
            <a:ext cx="2426110" cy="2012884"/>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000"/>
              <a:buFont typeface="Arial"/>
              <a:buNone/>
            </a:pPr>
            <a:br>
              <a:rPr lang="fr-FR" sz="1000" b="0" i="1" u="none" strike="noStrike" cap="none">
                <a:solidFill>
                  <a:srgbClr val="3D3E44"/>
                </a:solidFill>
                <a:latin typeface="Century Gothic"/>
                <a:ea typeface="Century Gothic"/>
                <a:cs typeface="Century Gothic"/>
                <a:sym typeface="Century Gothic"/>
              </a:rPr>
            </a:br>
            <a:br>
              <a:rPr lang="fr-FR" sz="1000" b="0" i="1" u="none" strike="noStrike" cap="none">
                <a:solidFill>
                  <a:srgbClr val="3D3E44"/>
                </a:solidFill>
                <a:latin typeface="Century Gothic"/>
                <a:ea typeface="Century Gothic"/>
                <a:cs typeface="Century Gothic"/>
                <a:sym typeface="Century Gothic"/>
              </a:rPr>
            </a:br>
            <a:br>
              <a:rPr lang="fr-FR" sz="1000" b="0" i="1" u="none" strike="noStrike" cap="none">
                <a:solidFill>
                  <a:srgbClr val="3D3E44"/>
                </a:solidFill>
                <a:latin typeface="Century Gothic"/>
                <a:ea typeface="Century Gothic"/>
                <a:cs typeface="Century Gothic"/>
                <a:sym typeface="Century Gothic"/>
              </a:rPr>
            </a:br>
            <a:br>
              <a:rPr lang="fr-FR" sz="1000" b="0" i="1" u="none" strike="noStrike" cap="none">
                <a:solidFill>
                  <a:srgbClr val="3D3E44"/>
                </a:solidFill>
                <a:latin typeface="Century Gothic"/>
                <a:ea typeface="Century Gothic"/>
                <a:cs typeface="Century Gothic"/>
                <a:sym typeface="Century Gothic"/>
              </a:rPr>
            </a:br>
            <a:r>
              <a:rPr lang="fr-FR" sz="1000" b="0" i="0" u="none" strike="noStrike" cap="none">
                <a:solidFill>
                  <a:srgbClr val="3D3E44"/>
                </a:solidFill>
                <a:latin typeface="Century Gothic"/>
                <a:ea typeface="Century Gothic"/>
                <a:cs typeface="Century Gothic"/>
                <a:sym typeface="Century Gothic"/>
              </a:rPr>
              <a:t>Comme pour le permis B classique, la </a:t>
            </a:r>
            <a:r>
              <a:rPr lang="fr-FR" sz="1000" b="1" i="0" u="none" strike="noStrike" cap="none">
                <a:solidFill>
                  <a:srgbClr val="3D3E44"/>
                </a:solidFill>
                <a:latin typeface="Century Gothic"/>
                <a:ea typeface="Century Gothic"/>
                <a:cs typeface="Century Gothic"/>
                <a:sym typeface="Century Gothic"/>
              </a:rPr>
              <a:t>période probatoire est de 3 ans</a:t>
            </a:r>
            <a:br>
              <a:rPr lang="fr-FR" sz="1000" b="0" i="0" u="none" strike="noStrike" cap="none">
                <a:solidFill>
                  <a:srgbClr val="3D3E44"/>
                </a:solidFill>
                <a:latin typeface="Century Gothic"/>
                <a:ea typeface="Century Gothic"/>
                <a:cs typeface="Century Gothic"/>
                <a:sym typeface="Century Gothic"/>
              </a:rPr>
            </a:br>
            <a:r>
              <a:rPr lang="fr-FR" sz="1000" b="0" i="0" u="none" strike="noStrike" cap="none">
                <a:solidFill>
                  <a:srgbClr val="3D3E44"/>
                </a:solidFill>
                <a:latin typeface="Century Gothic"/>
                <a:ea typeface="Century Gothic"/>
                <a:cs typeface="Century Gothic"/>
                <a:sym typeface="Century Gothic"/>
              </a:rPr>
              <a:t>(6 points à l’obtention du permis et 12 points au bout de 3 ans sans infraction)</a:t>
            </a:r>
            <a:br>
              <a:rPr lang="fr-FR" sz="1000" b="0" i="0" u="none" strike="noStrike" cap="none">
                <a:solidFill>
                  <a:srgbClr val="3D3E44"/>
                </a:solidFill>
                <a:latin typeface="Century Gothic"/>
                <a:ea typeface="Century Gothic"/>
                <a:cs typeface="Century Gothic"/>
                <a:sym typeface="Century Gothic"/>
              </a:rPr>
            </a:br>
            <a:br>
              <a:rPr lang="fr-FR" sz="1000" b="0" i="0" u="none" strike="noStrike" cap="none">
                <a:solidFill>
                  <a:srgbClr val="3D3E44"/>
                </a:solidFill>
                <a:latin typeface="Century Gothic"/>
                <a:ea typeface="Century Gothic"/>
                <a:cs typeface="Century Gothic"/>
                <a:sym typeface="Century Gothic"/>
              </a:rPr>
            </a:br>
            <a:r>
              <a:rPr lang="fr-FR" sz="1000" b="0" i="0" u="none" strike="noStrike" cap="none">
                <a:solidFill>
                  <a:srgbClr val="3D3E44"/>
                </a:solidFill>
                <a:latin typeface="Century Gothic"/>
                <a:ea typeface="Century Gothic"/>
                <a:cs typeface="Century Gothic"/>
                <a:sym typeface="Century Gothic"/>
              </a:rPr>
              <a:t>L’élève ne bénéficie pas nécessairement de tarifs préférentiels en souscrivant son assurance « jeune conducteur » </a:t>
            </a:r>
            <a:br>
              <a:rPr lang="fr-FR" sz="1000" b="0" i="1" u="none" strike="noStrike" cap="none">
                <a:solidFill>
                  <a:srgbClr val="3D3E44"/>
                </a:solidFill>
                <a:latin typeface="Century Gothic"/>
                <a:ea typeface="Century Gothic"/>
                <a:cs typeface="Century Gothic"/>
                <a:sym typeface="Century Gothic"/>
              </a:rPr>
            </a:br>
            <a:br>
              <a:rPr lang="fr-FR" sz="1000" b="0" i="1" u="none" strike="noStrike" cap="none">
                <a:solidFill>
                  <a:srgbClr val="3D3E44"/>
                </a:solidFill>
                <a:latin typeface="Century Gothic"/>
                <a:ea typeface="Century Gothic"/>
                <a:cs typeface="Century Gothic"/>
                <a:sym typeface="Century Gothic"/>
              </a:rPr>
            </a:br>
            <a:endParaRPr sz="1000" b="0" i="1" u="none" strike="noStrike" cap="none">
              <a:solidFill>
                <a:srgbClr val="3D3E44"/>
              </a:solidFill>
              <a:latin typeface="Century Gothic"/>
              <a:ea typeface="Century Gothic"/>
              <a:cs typeface="Century Gothic"/>
              <a:sym typeface="Century Gothic"/>
            </a:endParaRPr>
          </a:p>
        </p:txBody>
      </p:sp>
      <p:sp>
        <p:nvSpPr>
          <p:cNvPr id="433" name="Google Shape;433;p20"/>
          <p:cNvSpPr/>
          <p:nvPr/>
        </p:nvSpPr>
        <p:spPr>
          <a:xfrm>
            <a:off x="1090830" y="4389159"/>
            <a:ext cx="2426110"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900" b="1" i="0" u="none" strike="noStrike" cap="none">
                <a:solidFill>
                  <a:schemeClr val="lt1"/>
                </a:solidFill>
                <a:latin typeface="Century Gothic"/>
                <a:ea typeface="Century Gothic"/>
                <a:cs typeface="Century Gothic"/>
                <a:sym typeface="Century Gothic"/>
              </a:rPr>
              <a:t>CONDITIONS POUR L’ACCOMPAGNATEUR</a:t>
            </a:r>
            <a:endParaRPr sz="1400" b="0" i="0" u="none" strike="noStrike" cap="none">
              <a:solidFill>
                <a:srgbClr val="000000"/>
              </a:solidFill>
              <a:latin typeface="Arial"/>
              <a:ea typeface="Arial"/>
              <a:cs typeface="Arial"/>
              <a:sym typeface="Arial"/>
            </a:endParaRPr>
          </a:p>
        </p:txBody>
      </p:sp>
      <p:sp>
        <p:nvSpPr>
          <p:cNvPr id="434" name="Google Shape;434;p20"/>
          <p:cNvSpPr/>
          <p:nvPr/>
        </p:nvSpPr>
        <p:spPr>
          <a:xfrm>
            <a:off x="3564192" y="4389159"/>
            <a:ext cx="2426110"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900" b="1" i="0" u="none" strike="noStrike" cap="none">
                <a:solidFill>
                  <a:schemeClr val="lt1"/>
                </a:solidFill>
                <a:latin typeface="Century Gothic"/>
                <a:ea typeface="Century Gothic"/>
                <a:cs typeface="Century Gothic"/>
                <a:sym typeface="Century Gothic"/>
              </a:rPr>
              <a:t>INFOS</a:t>
            </a:r>
            <a:br>
              <a:rPr lang="fr-FR" sz="900" b="1" i="0" u="none" strike="noStrike" cap="none">
                <a:solidFill>
                  <a:schemeClr val="lt1"/>
                </a:solidFill>
                <a:latin typeface="Century Gothic"/>
                <a:ea typeface="Century Gothic"/>
                <a:cs typeface="Century Gothic"/>
                <a:sym typeface="Century Gothic"/>
              </a:rPr>
            </a:br>
            <a:r>
              <a:rPr lang="fr-FR" sz="900" b="1" i="0" u="none" strike="noStrike" cap="none">
                <a:solidFill>
                  <a:schemeClr val="lt1"/>
                </a:solidFill>
                <a:latin typeface="Century Gothic"/>
                <a:ea typeface="Century Gothic"/>
                <a:cs typeface="Century Gothic"/>
                <a:sym typeface="Century Gothic"/>
              </a:rPr>
              <a:t>COMPLÉMENTAIRES</a:t>
            </a:r>
            <a:endParaRPr sz="1400" b="0" i="0" u="none" strike="noStrike" cap="none">
              <a:solidFill>
                <a:srgbClr val="000000"/>
              </a:solidFill>
              <a:latin typeface="Arial"/>
              <a:ea typeface="Arial"/>
              <a:cs typeface="Arial"/>
              <a:sym typeface="Arial"/>
            </a:endParaRPr>
          </a:p>
        </p:txBody>
      </p:sp>
      <p:sp>
        <p:nvSpPr>
          <p:cNvPr id="435" name="Google Shape;435;p20"/>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1.7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22"/>
          <p:cNvSpPr txBox="1"/>
          <p:nvPr/>
        </p:nvSpPr>
        <p:spPr>
          <a:xfrm>
            <a:off x="4608706" y="1313239"/>
            <a:ext cx="3908417" cy="584735"/>
          </a:xfrm>
          <a:prstGeom prst="rect">
            <a:avLst/>
          </a:prstGeom>
          <a:noFill/>
          <a:ln w="9525" cap="flat" cmpd="sng">
            <a:solidFill>
              <a:srgbClr val="2D2D2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dirty="0">
                <a:solidFill>
                  <a:srgbClr val="D0363B"/>
                </a:solidFill>
                <a:latin typeface="Century Gothic"/>
                <a:sym typeface="Century Gothic"/>
              </a:rPr>
              <a:t>CER PERCETTI JEAN-LOUIS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350"/>
              <a:buFont typeface="Arial"/>
              <a:buNone/>
            </a:pPr>
            <a:r>
              <a:rPr lang="fr-FR" sz="1350" dirty="0">
                <a:latin typeface="Century Gothic"/>
                <a:sym typeface="Century Gothic"/>
              </a:rPr>
              <a:t>17 FAUBOURG DES CORDELIERS 84400 APT</a:t>
            </a:r>
            <a:endParaRPr sz="1400" b="0" i="0" u="none" strike="noStrike" cap="none" dirty="0">
              <a:solidFill>
                <a:srgbClr val="000000"/>
              </a:solidFill>
              <a:latin typeface="Arial"/>
              <a:ea typeface="Arial"/>
              <a:cs typeface="Arial"/>
              <a:sym typeface="Arial"/>
            </a:endParaRPr>
          </a:p>
        </p:txBody>
      </p:sp>
      <p:sp>
        <p:nvSpPr>
          <p:cNvPr id="456" name="Google Shape;456;p22"/>
          <p:cNvSpPr/>
          <p:nvPr/>
        </p:nvSpPr>
        <p:spPr>
          <a:xfrm>
            <a:off x="374798" y="2091781"/>
            <a:ext cx="2416708" cy="415256"/>
          </a:xfrm>
          <a:prstGeom prst="round2DiagRect">
            <a:avLst>
              <a:gd name="adj1" fmla="val 16667"/>
              <a:gd name="adj2" fmla="val 0"/>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FR" sz="1050" b="0" i="0" u="none" strike="noStrike" cap="none">
                <a:solidFill>
                  <a:srgbClr val="000000"/>
                </a:solidFill>
                <a:latin typeface="Century Gothic"/>
                <a:ea typeface="Century Gothic"/>
                <a:cs typeface="Century Gothic"/>
                <a:sym typeface="Century Gothic"/>
              </a:rPr>
              <a:t>	HORAIRES DES</a:t>
            </a:r>
            <a:br>
              <a:rPr lang="fr-FR" sz="1050" b="0" i="0" u="none" strike="noStrike" cap="none">
                <a:solidFill>
                  <a:srgbClr val="000000"/>
                </a:solidFill>
                <a:latin typeface="Century Gothic"/>
                <a:ea typeface="Century Gothic"/>
                <a:cs typeface="Century Gothic"/>
                <a:sym typeface="Century Gothic"/>
              </a:rPr>
            </a:br>
            <a:r>
              <a:rPr lang="fr-FR" sz="1050" b="0" i="0" u="none" strike="noStrike" cap="none">
                <a:solidFill>
                  <a:srgbClr val="000000"/>
                </a:solidFill>
                <a:latin typeface="Century Gothic"/>
                <a:ea typeface="Century Gothic"/>
                <a:cs typeface="Century Gothic"/>
                <a:sym typeface="Century Gothic"/>
              </a:rPr>
              <a:t>	</a:t>
            </a:r>
            <a:r>
              <a:rPr lang="fr-FR" sz="1050" b="1" i="0" u="none" strike="noStrike" cap="none">
                <a:solidFill>
                  <a:srgbClr val="000000"/>
                </a:solidFill>
                <a:latin typeface="Century Gothic"/>
                <a:ea typeface="Century Gothic"/>
                <a:cs typeface="Century Gothic"/>
                <a:sym typeface="Century Gothic"/>
              </a:rPr>
              <a:t>COURS DE CODE</a:t>
            </a:r>
            <a:endParaRPr sz="1400" b="0" i="0" u="none" strike="noStrike" cap="none">
              <a:solidFill>
                <a:srgbClr val="000000"/>
              </a:solidFill>
              <a:latin typeface="Arial"/>
              <a:ea typeface="Arial"/>
              <a:cs typeface="Arial"/>
              <a:sym typeface="Arial"/>
            </a:endParaRPr>
          </a:p>
        </p:txBody>
      </p:sp>
      <p:sp>
        <p:nvSpPr>
          <p:cNvPr id="457" name="Google Shape;457;p22"/>
          <p:cNvSpPr/>
          <p:nvPr/>
        </p:nvSpPr>
        <p:spPr>
          <a:xfrm>
            <a:off x="5987844" y="2085440"/>
            <a:ext cx="2611070" cy="415256"/>
          </a:xfrm>
          <a:prstGeom prst="round2DiagRect">
            <a:avLst>
              <a:gd name="adj1" fmla="val 16667"/>
              <a:gd name="adj2" fmla="val 0"/>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FR" sz="1050" b="0" i="0" u="none" strike="noStrike" cap="none">
                <a:solidFill>
                  <a:srgbClr val="000000"/>
                </a:solidFill>
                <a:latin typeface="Century Gothic"/>
                <a:ea typeface="Century Gothic"/>
                <a:cs typeface="Century Gothic"/>
                <a:sym typeface="Century Gothic"/>
              </a:rPr>
              <a:t>HORAIRES DES</a:t>
            </a:r>
            <a:br>
              <a:rPr lang="fr-FR" sz="1050" b="0" i="0" u="none" strike="noStrike" cap="none">
                <a:solidFill>
                  <a:srgbClr val="000000"/>
                </a:solidFill>
                <a:latin typeface="Century Gothic"/>
                <a:ea typeface="Century Gothic"/>
                <a:cs typeface="Century Gothic"/>
                <a:sym typeface="Century Gothic"/>
              </a:rPr>
            </a:br>
            <a:r>
              <a:rPr lang="fr-FR" sz="1050" b="1" i="0" u="none" strike="noStrike" cap="none">
                <a:solidFill>
                  <a:srgbClr val="000000"/>
                </a:solidFill>
                <a:latin typeface="Century Gothic"/>
                <a:ea typeface="Century Gothic"/>
                <a:cs typeface="Century Gothic"/>
                <a:sym typeface="Century Gothic"/>
              </a:rPr>
              <a:t>COURS DE CONDUITE</a:t>
            </a:r>
            <a:endParaRPr sz="1400" b="0" i="0" u="none" strike="noStrike" cap="none">
              <a:solidFill>
                <a:srgbClr val="000000"/>
              </a:solidFill>
              <a:latin typeface="Arial"/>
              <a:ea typeface="Arial"/>
              <a:cs typeface="Arial"/>
              <a:sym typeface="Arial"/>
            </a:endParaRPr>
          </a:p>
        </p:txBody>
      </p:sp>
      <p:sp>
        <p:nvSpPr>
          <p:cNvPr id="458" name="Google Shape;458;p22"/>
          <p:cNvSpPr txBox="1"/>
          <p:nvPr/>
        </p:nvSpPr>
        <p:spPr>
          <a:xfrm>
            <a:off x="384245" y="3240900"/>
            <a:ext cx="3007454" cy="23082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LUN.   </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MAR  </a:t>
            </a:r>
            <a:r>
              <a:rPr lang="fr-FR" sz="900" b="0" i="0" u="none" strike="noStrike" cap="none" dirty="0">
                <a:solidFill>
                  <a:srgbClr val="D0363B"/>
                </a:solidFill>
                <a:latin typeface="Century Gothic"/>
                <a:ea typeface="Century Gothic"/>
                <a:cs typeface="Century Gothic"/>
                <a:sym typeface="Century Gothic"/>
              </a:rPr>
              <a:t>17h00 – 19h00 </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MER. </a:t>
            </a:r>
            <a:r>
              <a:rPr lang="fr-FR" sz="1200" dirty="0">
                <a:latin typeface="Century Gothic"/>
                <a:ea typeface="Century Gothic"/>
                <a:cs typeface="Century Gothic"/>
                <a:sym typeface="Century Gothic"/>
              </a:rPr>
              <a:t> </a:t>
            </a:r>
            <a:r>
              <a:rPr lang="fr-FR" sz="900" b="0" i="0" u="none" strike="noStrike" cap="none" dirty="0">
                <a:solidFill>
                  <a:srgbClr val="D0363B"/>
                </a:solidFill>
                <a:latin typeface="Century Gothic"/>
                <a:ea typeface="Century Gothic"/>
                <a:cs typeface="Century Gothic"/>
                <a:sym typeface="Century Gothic"/>
              </a:rPr>
              <a:t>14h00 – 19h00</a:t>
            </a:r>
            <a:r>
              <a:rPr lang="fr-FR" sz="1200" b="0" i="0" u="none" strike="noStrike" cap="none" dirty="0">
                <a:solidFill>
                  <a:srgbClr val="D0363B"/>
                </a:solidFill>
                <a:latin typeface="Century Gothic"/>
                <a:ea typeface="Century Gothic"/>
                <a:cs typeface="Century Gothic"/>
                <a:sym typeface="Century Gothic"/>
              </a:rPr>
              <a:t> </a:t>
            </a:r>
            <a:endParaRPr sz="12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JEU.    </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VEN    </a:t>
            </a:r>
            <a:r>
              <a:rPr lang="fr-FR" sz="900" b="0" i="0" u="none" strike="noStrike" cap="none" dirty="0">
                <a:solidFill>
                  <a:srgbClr val="D0363B"/>
                </a:solidFill>
                <a:latin typeface="Century Gothic"/>
                <a:ea typeface="Century Gothic"/>
                <a:cs typeface="Century Gothic"/>
                <a:sym typeface="Century Gothic"/>
              </a:rPr>
              <a:t>17h00 – 19h00 </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SAM</a:t>
            </a:r>
          </a:p>
          <a:p>
            <a:pPr marL="0" marR="0" lvl="0" indent="0" algn="l" rtl="0">
              <a:lnSpc>
                <a:spcPct val="150000"/>
              </a:lnSpc>
              <a:spcBef>
                <a:spcPts val="0"/>
              </a:spcBef>
              <a:spcAft>
                <a:spcPts val="0"/>
              </a:spcAft>
              <a:buClr>
                <a:srgbClr val="000000"/>
              </a:buClr>
              <a:buSzPts val="1200"/>
              <a:buFont typeface="Arial"/>
              <a:buNone/>
            </a:pPr>
            <a:r>
              <a:rPr lang="fr-FR" sz="1200" dirty="0">
                <a:latin typeface="Century Gothic"/>
                <a:ea typeface="Century Gothic"/>
                <a:cs typeface="Century Gothic"/>
                <a:sym typeface="Century Gothic"/>
              </a:rPr>
              <a:t>COURS A THEME : </a:t>
            </a:r>
            <a:r>
              <a:rPr lang="fr-FR" sz="1200" b="0" i="0" u="none" strike="noStrike" cap="none" dirty="0">
                <a:solidFill>
                  <a:srgbClr val="000000"/>
                </a:solidFill>
                <a:latin typeface="Century Gothic"/>
                <a:ea typeface="Century Gothic"/>
                <a:cs typeface="Century Gothic"/>
                <a:sym typeface="Century Gothic"/>
              </a:rPr>
              <a:t>VITESSE ALCOOL FATIGUE CONDUITE DE NUIT</a:t>
            </a:r>
          </a:p>
        </p:txBody>
      </p:sp>
      <p:cxnSp>
        <p:nvCxnSpPr>
          <p:cNvPr id="459" name="Google Shape;459;p22"/>
          <p:cNvCxnSpPr/>
          <p:nvPr/>
        </p:nvCxnSpPr>
        <p:spPr>
          <a:xfrm>
            <a:off x="2985149" y="3157860"/>
            <a:ext cx="0" cy="2171468"/>
          </a:xfrm>
          <a:prstGeom prst="straightConnector1">
            <a:avLst/>
          </a:prstGeom>
          <a:noFill/>
          <a:ln w="9525" cap="flat" cmpd="sng">
            <a:solidFill>
              <a:schemeClr val="dk1"/>
            </a:solidFill>
            <a:prstDash val="solid"/>
            <a:miter lim="800000"/>
            <a:headEnd type="none" w="sm" len="sm"/>
            <a:tailEnd type="none" w="sm" len="sm"/>
          </a:ln>
        </p:spPr>
      </p:cxnSp>
      <p:sp>
        <p:nvSpPr>
          <p:cNvPr id="460" name="Google Shape;460;p22"/>
          <p:cNvSpPr txBox="1"/>
          <p:nvPr/>
        </p:nvSpPr>
        <p:spPr>
          <a:xfrm>
            <a:off x="934929" y="2862152"/>
            <a:ext cx="641758"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fr-FR" sz="1050" b="1" i="0" u="sng" strike="noStrike" cap="none">
                <a:solidFill>
                  <a:srgbClr val="000000"/>
                </a:solidFill>
                <a:latin typeface="Century Gothic"/>
                <a:ea typeface="Century Gothic"/>
                <a:cs typeface="Century Gothic"/>
                <a:sym typeface="Century Gothic"/>
              </a:rPr>
              <a:t>MATIN</a:t>
            </a:r>
            <a:endParaRPr sz="1400" b="0" i="0" u="none" strike="noStrike" cap="none">
              <a:solidFill>
                <a:srgbClr val="000000"/>
              </a:solidFill>
              <a:latin typeface="Arial"/>
              <a:ea typeface="Arial"/>
              <a:cs typeface="Arial"/>
              <a:sym typeface="Arial"/>
            </a:endParaRPr>
          </a:p>
        </p:txBody>
      </p:sp>
      <p:sp>
        <p:nvSpPr>
          <p:cNvPr id="461" name="Google Shape;461;p22"/>
          <p:cNvSpPr txBox="1"/>
          <p:nvPr/>
        </p:nvSpPr>
        <p:spPr>
          <a:xfrm>
            <a:off x="1765954" y="2862152"/>
            <a:ext cx="102555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fr-FR" sz="1050" b="1" i="0" u="sng" strike="noStrike" cap="none">
                <a:solidFill>
                  <a:srgbClr val="000000"/>
                </a:solidFill>
                <a:latin typeface="Century Gothic"/>
                <a:ea typeface="Century Gothic"/>
                <a:cs typeface="Century Gothic"/>
                <a:sym typeface="Century Gothic"/>
              </a:rPr>
              <a:t>APRÈS-MIDI</a:t>
            </a:r>
            <a:endParaRPr sz="1400" b="0" i="0" u="none" strike="noStrike" cap="none">
              <a:solidFill>
                <a:srgbClr val="000000"/>
              </a:solidFill>
              <a:latin typeface="Arial"/>
              <a:ea typeface="Arial"/>
              <a:cs typeface="Arial"/>
              <a:sym typeface="Arial"/>
            </a:endParaRPr>
          </a:p>
        </p:txBody>
      </p:sp>
      <p:sp>
        <p:nvSpPr>
          <p:cNvPr id="462" name="Google Shape;462;p22"/>
          <p:cNvSpPr txBox="1"/>
          <p:nvPr/>
        </p:nvSpPr>
        <p:spPr>
          <a:xfrm>
            <a:off x="6027718" y="3228354"/>
            <a:ext cx="2694956"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LUN.   </a:t>
            </a:r>
            <a:r>
              <a:rPr lang="fr-FR" sz="900" dirty="0">
                <a:solidFill>
                  <a:srgbClr val="D0363B"/>
                </a:solidFill>
                <a:latin typeface="Century Gothic"/>
                <a:ea typeface="Century Gothic"/>
                <a:cs typeface="Century Gothic"/>
                <a:sym typeface="Century Gothic"/>
              </a:rPr>
              <a:t>08</a:t>
            </a:r>
            <a:r>
              <a:rPr lang="fr-FR" sz="900" b="0" i="0" u="none" strike="noStrike" cap="none" dirty="0">
                <a:solidFill>
                  <a:srgbClr val="D0363B"/>
                </a:solidFill>
                <a:latin typeface="Century Gothic"/>
                <a:ea typeface="Century Gothic"/>
                <a:cs typeface="Century Gothic"/>
                <a:sym typeface="Century Gothic"/>
              </a:rPr>
              <a:t>h00 – 1</a:t>
            </a:r>
            <a:r>
              <a:rPr lang="fr-FR" sz="900" dirty="0">
                <a:solidFill>
                  <a:srgbClr val="D0363B"/>
                </a:solidFill>
                <a:latin typeface="Century Gothic"/>
                <a:ea typeface="Century Gothic"/>
                <a:cs typeface="Century Gothic"/>
                <a:sym typeface="Century Gothic"/>
              </a:rPr>
              <a:t>2</a:t>
            </a:r>
            <a:r>
              <a:rPr lang="fr-FR" sz="900" b="0" i="0" u="none" strike="noStrike" cap="none" dirty="0">
                <a:solidFill>
                  <a:srgbClr val="D0363B"/>
                </a:solidFill>
                <a:latin typeface="Century Gothic"/>
                <a:ea typeface="Century Gothic"/>
                <a:cs typeface="Century Gothic"/>
                <a:sym typeface="Century Gothic"/>
              </a:rPr>
              <a:t>h00       13h00 – 19h00 </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MAR.  </a:t>
            </a:r>
            <a:r>
              <a:rPr lang="fr-FR" sz="900" dirty="0">
                <a:solidFill>
                  <a:srgbClr val="D0363B"/>
                </a:solidFill>
                <a:latin typeface="Century Gothic"/>
                <a:ea typeface="Century Gothic"/>
                <a:cs typeface="Century Gothic"/>
                <a:sym typeface="Century Gothic"/>
              </a:rPr>
              <a:t>08</a:t>
            </a:r>
            <a:r>
              <a:rPr lang="fr-FR" sz="900" b="0" i="0" u="none" strike="noStrike" cap="none" dirty="0">
                <a:solidFill>
                  <a:srgbClr val="D0363B"/>
                </a:solidFill>
                <a:latin typeface="Century Gothic"/>
                <a:ea typeface="Century Gothic"/>
                <a:cs typeface="Century Gothic"/>
                <a:sym typeface="Century Gothic"/>
              </a:rPr>
              <a:t>h00 – 12h00       13h00 – 1</a:t>
            </a:r>
            <a:r>
              <a:rPr lang="fr-FR" sz="900" dirty="0">
                <a:solidFill>
                  <a:srgbClr val="D0363B"/>
                </a:solidFill>
                <a:latin typeface="Century Gothic"/>
                <a:ea typeface="Century Gothic"/>
                <a:cs typeface="Century Gothic"/>
                <a:sym typeface="Century Gothic"/>
              </a:rPr>
              <a:t>7</a:t>
            </a:r>
            <a:r>
              <a:rPr lang="fr-FR" sz="900" b="0" i="0" u="none" strike="noStrike" cap="none" dirty="0">
                <a:solidFill>
                  <a:srgbClr val="D0363B"/>
                </a:solidFill>
                <a:latin typeface="Century Gothic"/>
                <a:ea typeface="Century Gothic"/>
                <a:cs typeface="Century Gothic"/>
                <a:sym typeface="Century Gothic"/>
              </a:rPr>
              <a:t>h00 </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MER.  </a:t>
            </a:r>
            <a:r>
              <a:rPr lang="fr-FR" sz="900" dirty="0">
                <a:solidFill>
                  <a:srgbClr val="D0363B"/>
                </a:solidFill>
                <a:latin typeface="Century Gothic"/>
                <a:ea typeface="Century Gothic"/>
                <a:cs typeface="Century Gothic"/>
                <a:sym typeface="Century Gothic"/>
              </a:rPr>
              <a:t>08</a:t>
            </a:r>
            <a:r>
              <a:rPr lang="fr-FR" sz="900" b="0" i="0" u="none" strike="noStrike" cap="none" dirty="0">
                <a:solidFill>
                  <a:srgbClr val="D0363B"/>
                </a:solidFill>
                <a:latin typeface="Century Gothic"/>
                <a:ea typeface="Century Gothic"/>
                <a:cs typeface="Century Gothic"/>
                <a:sym typeface="Century Gothic"/>
              </a:rPr>
              <a:t>h00 – 12h00       13h00 – 19h00</a:t>
            </a:r>
            <a:r>
              <a:rPr lang="fr-FR" sz="1200" b="0" i="0" u="none" strike="noStrike" cap="none" dirty="0">
                <a:solidFill>
                  <a:srgbClr val="D0363B"/>
                </a:solidFill>
                <a:latin typeface="Century Gothic"/>
                <a:ea typeface="Century Gothic"/>
                <a:cs typeface="Century Gothic"/>
                <a:sym typeface="Century Gothic"/>
              </a:rPr>
              <a:t> </a:t>
            </a:r>
            <a:endParaRPr sz="12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JEU.   </a:t>
            </a:r>
            <a:r>
              <a:rPr lang="fr-FR" sz="900" dirty="0">
                <a:solidFill>
                  <a:srgbClr val="D0363B"/>
                </a:solidFill>
                <a:latin typeface="Century Gothic"/>
                <a:ea typeface="Century Gothic"/>
                <a:cs typeface="Century Gothic"/>
                <a:sym typeface="Century Gothic"/>
              </a:rPr>
              <a:t>08</a:t>
            </a:r>
            <a:r>
              <a:rPr lang="fr-FR" sz="900" b="0" i="0" u="none" strike="noStrike" cap="none" dirty="0">
                <a:solidFill>
                  <a:srgbClr val="D0363B"/>
                </a:solidFill>
                <a:latin typeface="Century Gothic"/>
                <a:ea typeface="Century Gothic"/>
                <a:cs typeface="Century Gothic"/>
                <a:sym typeface="Century Gothic"/>
              </a:rPr>
              <a:t>h00 – 12h00        13h00 – 19h00 </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VEN.</a:t>
            </a:r>
            <a:r>
              <a:rPr lang="fr-FR" sz="1200" b="0" i="0" u="none" strike="noStrike" cap="none"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08</a:t>
            </a:r>
            <a:r>
              <a:rPr lang="fr-FR" sz="900" b="0" i="0" u="none" strike="noStrike" cap="none" dirty="0">
                <a:solidFill>
                  <a:srgbClr val="D0363B"/>
                </a:solidFill>
                <a:latin typeface="Century Gothic"/>
                <a:ea typeface="Century Gothic"/>
                <a:cs typeface="Century Gothic"/>
                <a:sym typeface="Century Gothic"/>
              </a:rPr>
              <a:t>h00 – 12h00       1</a:t>
            </a:r>
            <a:r>
              <a:rPr lang="fr-FR" sz="900" dirty="0">
                <a:solidFill>
                  <a:srgbClr val="D0363B"/>
                </a:solidFill>
                <a:latin typeface="Century Gothic"/>
                <a:ea typeface="Century Gothic"/>
                <a:cs typeface="Century Gothic"/>
                <a:sym typeface="Century Gothic"/>
              </a:rPr>
              <a:t>3</a:t>
            </a:r>
            <a:r>
              <a:rPr lang="fr-FR" sz="900" b="0" i="0" u="none" strike="noStrike" cap="none" dirty="0">
                <a:solidFill>
                  <a:srgbClr val="D0363B"/>
                </a:solidFill>
                <a:latin typeface="Century Gothic"/>
                <a:ea typeface="Century Gothic"/>
                <a:cs typeface="Century Gothic"/>
                <a:sym typeface="Century Gothic"/>
              </a:rPr>
              <a:t>h00 – 19h00 </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SAM.</a:t>
            </a:r>
            <a:r>
              <a:rPr lang="fr-FR" sz="1200" b="0" i="0" u="none" strike="noStrike" cap="none"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08</a:t>
            </a:r>
            <a:r>
              <a:rPr lang="fr-FR" sz="900" b="0" i="0" u="none" strike="noStrike" cap="none" dirty="0">
                <a:solidFill>
                  <a:srgbClr val="D0363B"/>
                </a:solidFill>
                <a:latin typeface="Century Gothic"/>
                <a:ea typeface="Century Gothic"/>
                <a:cs typeface="Century Gothic"/>
                <a:sym typeface="Century Gothic"/>
              </a:rPr>
              <a:t>h00 – 12h00        </a:t>
            </a:r>
            <a:endParaRPr sz="900" b="0" i="0" u="none" strike="noStrike" cap="none" dirty="0">
              <a:solidFill>
                <a:srgbClr val="000000"/>
              </a:solidFill>
              <a:latin typeface="Century Gothic"/>
              <a:ea typeface="Century Gothic"/>
              <a:cs typeface="Century Gothic"/>
              <a:sym typeface="Century Gothic"/>
            </a:endParaRPr>
          </a:p>
        </p:txBody>
      </p:sp>
      <p:sp>
        <p:nvSpPr>
          <p:cNvPr id="463" name="Google Shape;463;p22"/>
          <p:cNvSpPr txBox="1"/>
          <p:nvPr/>
        </p:nvSpPr>
        <p:spPr>
          <a:xfrm>
            <a:off x="6635778" y="2860803"/>
            <a:ext cx="641758"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fr-FR" sz="1050" b="1" i="0" u="sng" strike="noStrike" cap="none">
                <a:solidFill>
                  <a:srgbClr val="000000"/>
                </a:solidFill>
                <a:latin typeface="Century Gothic"/>
                <a:ea typeface="Century Gothic"/>
                <a:cs typeface="Century Gothic"/>
                <a:sym typeface="Century Gothic"/>
              </a:rPr>
              <a:t>MATIN</a:t>
            </a:r>
            <a:endParaRPr sz="1400" b="0" i="0" u="none" strike="noStrike" cap="none">
              <a:solidFill>
                <a:srgbClr val="000000"/>
              </a:solidFill>
              <a:latin typeface="Arial"/>
              <a:ea typeface="Arial"/>
              <a:cs typeface="Arial"/>
              <a:sym typeface="Arial"/>
            </a:endParaRPr>
          </a:p>
        </p:txBody>
      </p:sp>
      <p:sp>
        <p:nvSpPr>
          <p:cNvPr id="464" name="Google Shape;464;p22"/>
          <p:cNvSpPr txBox="1"/>
          <p:nvPr/>
        </p:nvSpPr>
        <p:spPr>
          <a:xfrm>
            <a:off x="7491571" y="2868920"/>
            <a:ext cx="102555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fr-FR" sz="1050" b="1" i="0" u="sng" strike="noStrike" cap="none">
                <a:solidFill>
                  <a:srgbClr val="000000"/>
                </a:solidFill>
                <a:latin typeface="Century Gothic"/>
                <a:ea typeface="Century Gothic"/>
                <a:cs typeface="Century Gothic"/>
                <a:sym typeface="Century Gothic"/>
              </a:rPr>
              <a:t>APRÈS-MIDI</a:t>
            </a:r>
            <a:endParaRPr sz="1400" b="0" i="0" u="none" strike="noStrike" cap="none">
              <a:solidFill>
                <a:srgbClr val="000000"/>
              </a:solidFill>
              <a:latin typeface="Arial"/>
              <a:ea typeface="Arial"/>
              <a:cs typeface="Arial"/>
              <a:sym typeface="Arial"/>
            </a:endParaRPr>
          </a:p>
        </p:txBody>
      </p:sp>
      <p:pic>
        <p:nvPicPr>
          <p:cNvPr id="465" name="Google Shape;465;p22"/>
          <p:cNvPicPr preferRelativeResize="0"/>
          <p:nvPr/>
        </p:nvPicPr>
        <p:blipFill rotWithShape="1">
          <a:blip r:embed="rId3">
            <a:alphaModFix/>
          </a:blip>
          <a:srcRect/>
          <a:stretch/>
        </p:blipFill>
        <p:spPr>
          <a:xfrm>
            <a:off x="450504" y="2196087"/>
            <a:ext cx="444619" cy="444619"/>
          </a:xfrm>
          <a:prstGeom prst="rect">
            <a:avLst/>
          </a:prstGeom>
          <a:noFill/>
          <a:ln>
            <a:noFill/>
          </a:ln>
        </p:spPr>
      </p:pic>
      <p:pic>
        <p:nvPicPr>
          <p:cNvPr id="466" name="Google Shape;466;p22"/>
          <p:cNvPicPr preferRelativeResize="0"/>
          <p:nvPr/>
        </p:nvPicPr>
        <p:blipFill rotWithShape="1">
          <a:blip r:embed="rId4">
            <a:alphaModFix/>
          </a:blip>
          <a:srcRect/>
          <a:stretch/>
        </p:blipFill>
        <p:spPr>
          <a:xfrm>
            <a:off x="6084604" y="2176921"/>
            <a:ext cx="458768" cy="458401"/>
          </a:xfrm>
          <a:prstGeom prst="rect">
            <a:avLst/>
          </a:prstGeom>
          <a:noFill/>
          <a:ln>
            <a:noFill/>
          </a:ln>
        </p:spPr>
      </p:pic>
      <p:sp>
        <p:nvSpPr>
          <p:cNvPr id="467" name="Google Shape;467;p22"/>
          <p:cNvSpPr/>
          <p:nvPr/>
        </p:nvSpPr>
        <p:spPr>
          <a:xfrm>
            <a:off x="3104741" y="2069875"/>
            <a:ext cx="2664405" cy="415256"/>
          </a:xfrm>
          <a:prstGeom prst="round2DiagRect">
            <a:avLst>
              <a:gd name="adj1" fmla="val 16667"/>
              <a:gd name="adj2" fmla="val 0"/>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r>
              <a:rPr lang="fr-FR" sz="1050" b="0" i="0" u="none" strike="noStrike" cap="none">
                <a:solidFill>
                  <a:srgbClr val="000000"/>
                </a:solidFill>
                <a:latin typeface="Century Gothic"/>
                <a:ea typeface="Century Gothic"/>
                <a:cs typeface="Century Gothic"/>
                <a:sym typeface="Century Gothic"/>
              </a:rPr>
              <a:t>HORAIRES DES</a:t>
            </a:r>
            <a:br>
              <a:rPr lang="fr-FR" sz="1050" b="0" i="0" u="none" strike="noStrike" cap="none">
                <a:solidFill>
                  <a:srgbClr val="000000"/>
                </a:solidFill>
                <a:latin typeface="Century Gothic"/>
                <a:ea typeface="Century Gothic"/>
                <a:cs typeface="Century Gothic"/>
                <a:sym typeface="Century Gothic"/>
              </a:rPr>
            </a:br>
            <a:r>
              <a:rPr lang="fr-FR" sz="1050" b="1" i="0" u="none" strike="noStrike" cap="none">
                <a:solidFill>
                  <a:srgbClr val="000000"/>
                </a:solidFill>
                <a:latin typeface="Century Gothic"/>
                <a:ea typeface="Century Gothic"/>
                <a:cs typeface="Century Gothic"/>
                <a:sym typeface="Century Gothic"/>
              </a:rPr>
              <a:t>TESTS DE CODE</a:t>
            </a:r>
            <a:endParaRPr sz="1400" b="0" i="0" u="none" strike="noStrike" cap="none">
              <a:solidFill>
                <a:srgbClr val="000000"/>
              </a:solidFill>
              <a:latin typeface="Arial"/>
              <a:ea typeface="Arial"/>
              <a:cs typeface="Arial"/>
              <a:sym typeface="Arial"/>
            </a:endParaRPr>
          </a:p>
        </p:txBody>
      </p:sp>
      <p:sp>
        <p:nvSpPr>
          <p:cNvPr id="468" name="Google Shape;468;p22"/>
          <p:cNvSpPr txBox="1"/>
          <p:nvPr/>
        </p:nvSpPr>
        <p:spPr>
          <a:xfrm>
            <a:off x="3223079" y="3245017"/>
            <a:ext cx="260042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LUN. </a:t>
            </a:r>
          </a:p>
          <a:p>
            <a:pPr marL="0" marR="0" lvl="0" indent="0" algn="l" rtl="0">
              <a:lnSpc>
                <a:spcPct val="150000"/>
              </a:lnSpc>
              <a:spcBef>
                <a:spcPts val="0"/>
              </a:spcBef>
              <a:spcAft>
                <a:spcPts val="0"/>
              </a:spcAft>
              <a:buClr>
                <a:srgbClr val="000000"/>
              </a:buClr>
              <a:buSzPts val="1200"/>
              <a:buFont typeface="Arial"/>
              <a:buNone/>
            </a:pPr>
            <a:r>
              <a:rPr lang="pt-BR" sz="1200" b="0" i="0" u="none" strike="noStrike" cap="none" dirty="0">
                <a:solidFill>
                  <a:srgbClr val="000000"/>
                </a:solidFill>
                <a:latin typeface="Century Gothic"/>
                <a:ea typeface="Century Gothic"/>
                <a:cs typeface="Century Gothic"/>
                <a:sym typeface="Century Gothic"/>
              </a:rPr>
              <a:t>MAR.  </a:t>
            </a:r>
            <a:r>
              <a:rPr lang="pt-BR" sz="900" b="0" i="0" u="none" strike="noStrike" cap="none" dirty="0">
                <a:solidFill>
                  <a:srgbClr val="D0363B"/>
                </a:solidFill>
                <a:latin typeface="Century Gothic"/>
                <a:ea typeface="Century Gothic"/>
                <a:cs typeface="Century Gothic"/>
                <a:sym typeface="Century Gothic"/>
              </a:rPr>
              <a:t> </a:t>
            </a:r>
            <a:endParaRPr lang="pt-B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MER.  14h00 - 19 h 00</a:t>
            </a:r>
            <a:r>
              <a:rPr lang="fr-FR" sz="1200" b="0" i="0" u="none" strike="noStrike" cap="none" dirty="0">
                <a:solidFill>
                  <a:srgbClr val="D0363B"/>
                </a:solidFill>
                <a:latin typeface="Century Gothic"/>
                <a:ea typeface="Century Gothic"/>
                <a:cs typeface="Century Gothic"/>
                <a:sym typeface="Century Gothic"/>
              </a:rPr>
              <a:t> </a:t>
            </a:r>
            <a:endParaRPr sz="12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JEU.    </a:t>
            </a:r>
            <a:r>
              <a:rPr lang="fr-FR" sz="900" b="0" i="0" u="none" strike="noStrike" cap="none" dirty="0">
                <a:solidFill>
                  <a:srgbClr val="D0363B"/>
                </a:solidFill>
                <a:latin typeface="Century Gothic"/>
                <a:ea typeface="Century Gothic"/>
                <a:cs typeface="Century Gothic"/>
                <a:sym typeface="Century Gothic"/>
              </a:rPr>
              <a:t> </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VEN.</a:t>
            </a:r>
            <a:r>
              <a:rPr lang="fr-FR" sz="1200" b="0" i="0" u="none" strike="noStrike" cap="none" dirty="0">
                <a:solidFill>
                  <a:srgbClr val="D0363B"/>
                </a:solidFill>
                <a:latin typeface="Century Gothic"/>
                <a:ea typeface="Century Gothic"/>
                <a:cs typeface="Century Gothic"/>
                <a:sym typeface="Century Gothic"/>
              </a:rPr>
              <a:t>   </a:t>
            </a:r>
            <a:r>
              <a:rPr lang="fr-FR" sz="900" b="0" i="0" u="none" strike="noStrike" cap="none" dirty="0">
                <a:solidFill>
                  <a:srgbClr val="D0363B"/>
                </a:solidFill>
                <a:latin typeface="Century Gothic"/>
                <a:ea typeface="Century Gothic"/>
                <a:cs typeface="Century Gothic"/>
                <a:sym typeface="Century Gothic"/>
              </a:rPr>
              <a:t> </a:t>
            </a:r>
            <a:r>
              <a:rPr lang="fr-FR" sz="900" dirty="0">
                <a:solidFill>
                  <a:srgbClr val="D0363B"/>
                </a:solidFill>
                <a:latin typeface="Century Gothic"/>
                <a:ea typeface="Century Gothic"/>
                <a:cs typeface="Century Gothic"/>
                <a:sym typeface="Century Gothic"/>
              </a:rPr>
              <a:t>17h00 – 19 h 00</a:t>
            </a:r>
            <a:endParaRPr sz="900" b="0" i="0" u="none" strike="noStrike" cap="none" dirty="0">
              <a:solidFill>
                <a:srgbClr val="000000"/>
              </a:solidFill>
              <a:latin typeface="Century Gothic"/>
              <a:ea typeface="Century Gothic"/>
              <a:cs typeface="Century Gothic"/>
              <a:sym typeface="Century Gothic"/>
            </a:endParaRPr>
          </a:p>
          <a:p>
            <a:pPr marL="0" marR="0" lvl="0" indent="0" algn="l" rtl="0">
              <a:lnSpc>
                <a:spcPct val="150000"/>
              </a:lnSpc>
              <a:spcBef>
                <a:spcPts val="0"/>
              </a:spcBef>
              <a:spcAft>
                <a:spcPts val="0"/>
              </a:spcAft>
              <a:buClr>
                <a:srgbClr val="000000"/>
              </a:buClr>
              <a:buSzPts val="1200"/>
              <a:buFont typeface="Arial"/>
              <a:buNone/>
            </a:pPr>
            <a:r>
              <a:rPr lang="fr-FR" sz="1200" b="0" i="0" u="none" strike="noStrike" cap="none" dirty="0">
                <a:solidFill>
                  <a:srgbClr val="000000"/>
                </a:solidFill>
                <a:latin typeface="Century Gothic"/>
                <a:ea typeface="Century Gothic"/>
                <a:cs typeface="Century Gothic"/>
                <a:sym typeface="Century Gothic"/>
              </a:rPr>
              <a:t>SAM.</a:t>
            </a:r>
            <a:r>
              <a:rPr lang="fr-FR" sz="1200" b="0" i="0" u="none" strike="noStrike" cap="none" dirty="0">
                <a:solidFill>
                  <a:srgbClr val="D0363B"/>
                </a:solidFill>
                <a:latin typeface="Century Gothic"/>
                <a:ea typeface="Century Gothic"/>
                <a:cs typeface="Century Gothic"/>
                <a:sym typeface="Century Gothic"/>
              </a:rPr>
              <a:t>  </a:t>
            </a:r>
            <a:endParaRPr sz="900" b="0" i="0" u="none" strike="noStrike" cap="none" dirty="0">
              <a:solidFill>
                <a:srgbClr val="000000"/>
              </a:solidFill>
              <a:latin typeface="Century Gothic"/>
              <a:ea typeface="Century Gothic"/>
              <a:cs typeface="Century Gothic"/>
              <a:sym typeface="Century Gothic"/>
            </a:endParaRPr>
          </a:p>
        </p:txBody>
      </p:sp>
      <p:cxnSp>
        <p:nvCxnSpPr>
          <p:cNvPr id="469" name="Google Shape;469;p22"/>
          <p:cNvCxnSpPr/>
          <p:nvPr/>
        </p:nvCxnSpPr>
        <p:spPr>
          <a:xfrm>
            <a:off x="5849268" y="3188920"/>
            <a:ext cx="0" cy="2171468"/>
          </a:xfrm>
          <a:prstGeom prst="straightConnector1">
            <a:avLst/>
          </a:prstGeom>
          <a:noFill/>
          <a:ln w="9525" cap="flat" cmpd="sng">
            <a:solidFill>
              <a:schemeClr val="dk1"/>
            </a:solidFill>
            <a:prstDash val="solid"/>
            <a:miter lim="800000"/>
            <a:headEnd type="none" w="sm" len="sm"/>
            <a:tailEnd type="none" w="sm" len="sm"/>
          </a:ln>
        </p:spPr>
      </p:cxnSp>
      <p:sp>
        <p:nvSpPr>
          <p:cNvPr id="470" name="Google Shape;470;p22"/>
          <p:cNvSpPr txBox="1"/>
          <p:nvPr/>
        </p:nvSpPr>
        <p:spPr>
          <a:xfrm>
            <a:off x="3663217" y="2865501"/>
            <a:ext cx="641758"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fr-FR" sz="1050" b="1" i="0" u="sng" strike="noStrike" cap="none">
                <a:solidFill>
                  <a:srgbClr val="000000"/>
                </a:solidFill>
                <a:latin typeface="Century Gothic"/>
                <a:ea typeface="Century Gothic"/>
                <a:cs typeface="Century Gothic"/>
                <a:sym typeface="Century Gothic"/>
              </a:rPr>
              <a:t>MATIN</a:t>
            </a:r>
            <a:endParaRPr sz="1400" b="0" i="0" u="none" strike="noStrike" cap="none">
              <a:solidFill>
                <a:srgbClr val="000000"/>
              </a:solidFill>
              <a:latin typeface="Arial"/>
              <a:ea typeface="Arial"/>
              <a:cs typeface="Arial"/>
              <a:sym typeface="Arial"/>
            </a:endParaRPr>
          </a:p>
        </p:txBody>
      </p:sp>
      <p:sp>
        <p:nvSpPr>
          <p:cNvPr id="471" name="Google Shape;471;p22"/>
          <p:cNvSpPr txBox="1"/>
          <p:nvPr/>
        </p:nvSpPr>
        <p:spPr>
          <a:xfrm>
            <a:off x="4663540" y="2860804"/>
            <a:ext cx="1025552"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fr-FR" sz="1050" b="1" i="0" u="sng" strike="noStrike" cap="none">
                <a:solidFill>
                  <a:srgbClr val="000000"/>
                </a:solidFill>
                <a:latin typeface="Century Gothic"/>
                <a:ea typeface="Century Gothic"/>
                <a:cs typeface="Century Gothic"/>
                <a:sym typeface="Century Gothic"/>
              </a:rPr>
              <a:t>APRÈS-MIDI</a:t>
            </a:r>
            <a:endParaRPr sz="1400" b="0" i="0" u="none" strike="noStrike" cap="none">
              <a:solidFill>
                <a:srgbClr val="000000"/>
              </a:solidFill>
              <a:latin typeface="Arial"/>
              <a:ea typeface="Arial"/>
              <a:cs typeface="Arial"/>
              <a:sym typeface="Arial"/>
            </a:endParaRPr>
          </a:p>
        </p:txBody>
      </p:sp>
      <p:sp>
        <p:nvSpPr>
          <p:cNvPr id="472" name="Google Shape;472;p22"/>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3.1 DU LABEL DE L’ETAT</a:t>
            </a:r>
            <a:endParaRPr sz="1400" b="0" i="0" u="none" strike="noStrike" cap="none">
              <a:solidFill>
                <a:srgbClr val="000000"/>
              </a:solidFill>
              <a:latin typeface="Arial"/>
              <a:ea typeface="Arial"/>
              <a:cs typeface="Arial"/>
              <a:sym typeface="Arial"/>
            </a:endParaRPr>
          </a:p>
        </p:txBody>
      </p:sp>
      <p:pic>
        <p:nvPicPr>
          <p:cNvPr id="473" name="Google Shape;473;p22"/>
          <p:cNvPicPr preferRelativeResize="0"/>
          <p:nvPr/>
        </p:nvPicPr>
        <p:blipFill rotWithShape="1">
          <a:blip r:embed="rId5">
            <a:alphaModFix/>
          </a:blip>
          <a:srcRect/>
          <a:stretch/>
        </p:blipFill>
        <p:spPr>
          <a:xfrm>
            <a:off x="3194769" y="2170920"/>
            <a:ext cx="458768" cy="458401"/>
          </a:xfrm>
          <a:prstGeom prst="rect">
            <a:avLst/>
          </a:prstGeom>
          <a:noFill/>
          <a:ln>
            <a:noFill/>
          </a:ln>
        </p:spPr>
      </p:pic>
      <p:sp>
        <p:nvSpPr>
          <p:cNvPr id="474" name="Google Shape;474;p22"/>
          <p:cNvSpPr txBox="1"/>
          <p:nvPr/>
        </p:nvSpPr>
        <p:spPr>
          <a:xfrm>
            <a:off x="2221576" y="2189211"/>
            <a:ext cx="266707" cy="3714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entury Gothic"/>
                <a:ea typeface="Century Gothic"/>
                <a:cs typeface="Century Gothic"/>
                <a:sym typeface="Century Gothic"/>
              </a:rPr>
              <a:t>*</a:t>
            </a:r>
            <a:endParaRPr sz="1800" b="0" i="0" u="none" strike="noStrike" cap="none">
              <a:solidFill>
                <a:schemeClr val="dk1"/>
              </a:solidFill>
              <a:latin typeface="Montserrat"/>
              <a:ea typeface="Montserrat"/>
              <a:cs typeface="Montserrat"/>
              <a:sym typeface="Montserrat"/>
            </a:endParaRPr>
          </a:p>
        </p:txBody>
      </p:sp>
      <p:sp>
        <p:nvSpPr>
          <p:cNvPr id="475" name="Google Shape;475;p22"/>
          <p:cNvSpPr txBox="1"/>
          <p:nvPr/>
        </p:nvSpPr>
        <p:spPr>
          <a:xfrm>
            <a:off x="934929" y="5456669"/>
            <a:ext cx="7068425" cy="4770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fr-FR" sz="1400" b="0" i="0" u="none" strike="noStrike" cap="none">
                <a:solidFill>
                  <a:schemeClr val="dk1"/>
                </a:solidFill>
                <a:latin typeface="Century Gothic"/>
                <a:ea typeface="Century Gothic"/>
                <a:cs typeface="Century Gothic"/>
                <a:sym typeface="Century Gothic"/>
              </a:rPr>
              <a:t>*</a:t>
            </a:r>
            <a:r>
              <a:rPr lang="fr-FR" sz="1100" b="1" i="0" u="none" strike="noStrike" cap="none">
                <a:solidFill>
                  <a:schemeClr val="dk1"/>
                </a:solidFill>
                <a:latin typeface="Century Gothic"/>
                <a:ea typeface="Century Gothic"/>
                <a:cs typeface="Century Gothic"/>
                <a:sym typeface="Century Gothic"/>
              </a:rPr>
              <a:t>Les cours de code sont </a:t>
            </a:r>
            <a:r>
              <a:rPr lang="fr-FR" sz="1100" b="1" i="0" u="none" strike="noStrike" cap="none">
                <a:solidFill>
                  <a:srgbClr val="000000"/>
                </a:solidFill>
                <a:latin typeface="Century Gothic"/>
                <a:ea typeface="Century Gothic"/>
                <a:cs typeface="Century Gothic"/>
                <a:sym typeface="Century Gothic"/>
              </a:rPr>
              <a:t>dispensés par des enseignants de la conduite et de la sécurité routière titulaires d’une autorisation d’enseigner en cours de validité. </a:t>
            </a:r>
            <a:endParaRPr sz="14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body" idx="1"/>
          </p:nvPr>
        </p:nvSpPr>
        <p:spPr>
          <a:xfrm>
            <a:off x="756012" y="1726164"/>
            <a:ext cx="7889185" cy="4157801"/>
          </a:xfrm>
          <a:prstGeom prst="rect">
            <a:avLst/>
          </a:prstGeom>
          <a:noFill/>
          <a:ln>
            <a:noFill/>
          </a:ln>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rgbClr val="2D2D2D"/>
              </a:buClr>
              <a:buSzPts val="2000"/>
              <a:buNone/>
            </a:pPr>
            <a:r>
              <a:rPr lang="fr-FR" sz="2000">
                <a:latin typeface="Century Gothic"/>
                <a:ea typeface="Century Gothic"/>
                <a:cs typeface="Century Gothic"/>
                <a:sym typeface="Century Gothic"/>
              </a:rPr>
              <a:t>L’association des </a:t>
            </a:r>
            <a:r>
              <a:rPr lang="fr-FR" sz="2000">
                <a:solidFill>
                  <a:srgbClr val="D0363B"/>
                </a:solidFill>
                <a:latin typeface="Century Gothic"/>
                <a:ea typeface="Century Gothic"/>
                <a:cs typeface="Century Gothic"/>
                <a:sym typeface="Century Gothic"/>
              </a:rPr>
              <a:t>Centres d’Education Routière</a:t>
            </a:r>
            <a:r>
              <a:rPr lang="fr-FR" sz="2000">
                <a:latin typeface="Century Gothic"/>
                <a:ea typeface="Century Gothic"/>
                <a:cs typeface="Century Gothic"/>
                <a:sym typeface="Century Gothic"/>
              </a:rPr>
              <a:t>, forte de plus de </a:t>
            </a:r>
            <a:r>
              <a:rPr lang="fr-FR" sz="2000">
                <a:solidFill>
                  <a:srgbClr val="D0363B"/>
                </a:solidFill>
                <a:latin typeface="Century Gothic"/>
                <a:ea typeface="Century Gothic"/>
                <a:cs typeface="Century Gothic"/>
                <a:sym typeface="Century Gothic"/>
              </a:rPr>
              <a:t>550</a:t>
            </a:r>
            <a:r>
              <a:rPr lang="fr-FR" sz="2000">
                <a:latin typeface="Century Gothic"/>
                <a:ea typeface="Century Gothic"/>
                <a:cs typeface="Century Gothic"/>
                <a:sym typeface="Century Gothic"/>
              </a:rPr>
              <a:t> enseignes réparties sur l’ensemble du territoire français, est un réseau d’écoles de conduite, créé en </a:t>
            </a:r>
            <a:r>
              <a:rPr lang="fr-FR" sz="2000" u="sng">
                <a:solidFill>
                  <a:srgbClr val="D0363B"/>
                </a:solidFill>
                <a:latin typeface="Century Gothic"/>
                <a:ea typeface="Century Gothic"/>
                <a:cs typeface="Century Gothic"/>
                <a:sym typeface="Century Gothic"/>
              </a:rPr>
              <a:t>1983</a:t>
            </a:r>
            <a:r>
              <a:rPr lang="fr-FR" sz="2000">
                <a:latin typeface="Century Gothic"/>
                <a:ea typeface="Century Gothic"/>
                <a:cs typeface="Century Gothic"/>
                <a:sym typeface="Century Gothic"/>
              </a:rPr>
              <a:t> et regroupant des professionnels dont le premier métier est de </a:t>
            </a:r>
            <a:r>
              <a:rPr lang="fr-FR" sz="2000">
                <a:solidFill>
                  <a:srgbClr val="D0363B"/>
                </a:solidFill>
                <a:latin typeface="Century Gothic"/>
                <a:ea typeface="Century Gothic"/>
                <a:cs typeface="Century Gothic"/>
                <a:sym typeface="Century Gothic"/>
              </a:rPr>
              <a:t>former des futurs conducteurs.</a:t>
            </a:r>
            <a:endParaRPr/>
          </a:p>
          <a:p>
            <a:pPr marL="0" lvl="0" indent="0" algn="just" rtl="0">
              <a:lnSpc>
                <a:spcPct val="100000"/>
              </a:lnSpc>
              <a:spcBef>
                <a:spcPts val="1000"/>
              </a:spcBef>
              <a:spcAft>
                <a:spcPts val="0"/>
              </a:spcAft>
              <a:buClr>
                <a:srgbClr val="2D2D2D"/>
              </a:buClr>
              <a:buSzPts val="2000"/>
              <a:buNone/>
            </a:pPr>
            <a:endParaRPr sz="2000">
              <a:latin typeface="Century Gothic"/>
              <a:ea typeface="Century Gothic"/>
              <a:cs typeface="Century Gothic"/>
              <a:sym typeface="Century Gothic"/>
            </a:endParaRPr>
          </a:p>
          <a:p>
            <a:pPr marL="0" lvl="0" indent="0" algn="just" rtl="0">
              <a:lnSpc>
                <a:spcPct val="100000"/>
              </a:lnSpc>
              <a:spcBef>
                <a:spcPts val="1000"/>
              </a:spcBef>
              <a:spcAft>
                <a:spcPts val="0"/>
              </a:spcAft>
              <a:buClr>
                <a:srgbClr val="2D2D2D"/>
              </a:buClr>
              <a:buSzPts val="2000"/>
              <a:buNone/>
            </a:pPr>
            <a:r>
              <a:rPr lang="fr-FR" sz="2000">
                <a:latin typeface="Century Gothic"/>
                <a:ea typeface="Century Gothic"/>
                <a:cs typeface="Century Gothic"/>
                <a:sym typeface="Century Gothic"/>
              </a:rPr>
              <a:t>L’objectif principal de CER réseau est de participer activement à l’amélioration de la </a:t>
            </a:r>
            <a:r>
              <a:rPr lang="fr-FR" sz="2000">
                <a:solidFill>
                  <a:srgbClr val="D0363B"/>
                </a:solidFill>
                <a:latin typeface="Century Gothic"/>
                <a:ea typeface="Century Gothic"/>
                <a:cs typeface="Century Gothic"/>
                <a:sym typeface="Century Gothic"/>
              </a:rPr>
              <a:t>sécurité routière </a:t>
            </a:r>
            <a:r>
              <a:rPr lang="fr-FR" sz="2000">
                <a:latin typeface="Century Gothic"/>
                <a:ea typeface="Century Gothic"/>
                <a:cs typeface="Century Gothic"/>
                <a:sym typeface="Century Gothic"/>
              </a:rPr>
              <a:t>de l’ensemble des usagers de la route, quels que soient leur âge et la nature de leur activité. Les adhérents au réseau des CER sont des </a:t>
            </a:r>
            <a:r>
              <a:rPr lang="fr-FR" sz="2000">
                <a:solidFill>
                  <a:srgbClr val="D0363B"/>
                </a:solidFill>
                <a:latin typeface="Century Gothic"/>
                <a:ea typeface="Century Gothic"/>
                <a:cs typeface="Century Gothic"/>
                <a:sym typeface="Century Gothic"/>
              </a:rPr>
              <a:t>chefs d’entreprise indépendants </a:t>
            </a:r>
            <a:r>
              <a:rPr lang="fr-FR" sz="2000">
                <a:latin typeface="Century Gothic"/>
                <a:ea typeface="Century Gothic"/>
                <a:cs typeface="Century Gothic"/>
                <a:sym typeface="Century Gothic"/>
              </a:rPr>
              <a:t>qui ont fait le choix de se retrouver sous une même bannière.</a:t>
            </a:r>
            <a:endParaRPr/>
          </a:p>
        </p:txBody>
      </p:sp>
      <p:sp>
        <p:nvSpPr>
          <p:cNvPr id="74" name="Google Shape;74;p2"/>
          <p:cNvSpPr txBox="1">
            <a:spLocks noGrp="1"/>
          </p:cNvSpPr>
          <p:nvPr>
            <p:ph type="title"/>
          </p:nvPr>
        </p:nvSpPr>
        <p:spPr>
          <a:xfrm>
            <a:off x="510516" y="561284"/>
            <a:ext cx="7886700" cy="99591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D0363B"/>
              </a:buClr>
              <a:buSzPts val="4000"/>
              <a:buFont typeface="Century Gothic"/>
              <a:buNone/>
            </a:pPr>
            <a:r>
              <a:rPr lang="fr-FR" u="sng">
                <a:latin typeface="Century Gothic"/>
                <a:ea typeface="Century Gothic"/>
                <a:cs typeface="Century Gothic"/>
                <a:sym typeface="Century Gothic"/>
              </a:rPr>
              <a:t>CER RÉSEAU</a:t>
            </a:r>
            <a:endParaRPr/>
          </a:p>
        </p:txBody>
      </p:sp>
      <p:pic>
        <p:nvPicPr>
          <p:cNvPr id="75" name="Google Shape;75;p2"/>
          <p:cNvPicPr preferRelativeResize="0"/>
          <p:nvPr/>
        </p:nvPicPr>
        <p:blipFill rotWithShape="1">
          <a:blip r:embed="rId3">
            <a:alphaModFix/>
          </a:blip>
          <a:srcRect/>
          <a:stretch/>
        </p:blipFill>
        <p:spPr>
          <a:xfrm>
            <a:off x="408050" y="5659244"/>
            <a:ext cx="695925" cy="70697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23"/>
          <p:cNvSpPr/>
          <p:nvPr/>
        </p:nvSpPr>
        <p:spPr>
          <a:xfrm>
            <a:off x="302003" y="1712017"/>
            <a:ext cx="7088697" cy="4723002"/>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Montserrat"/>
              <a:ea typeface="Montserrat"/>
              <a:cs typeface="Montserrat"/>
              <a:sym typeface="Montserrat"/>
            </a:endParaRPr>
          </a:p>
        </p:txBody>
      </p:sp>
      <p:pic>
        <p:nvPicPr>
          <p:cNvPr id="481" name="Google Shape;481;p23"/>
          <p:cNvPicPr preferRelativeResize="0"/>
          <p:nvPr/>
        </p:nvPicPr>
        <p:blipFill rotWithShape="1">
          <a:blip r:embed="rId3">
            <a:alphaModFix/>
          </a:blip>
          <a:srcRect/>
          <a:stretch/>
        </p:blipFill>
        <p:spPr>
          <a:xfrm>
            <a:off x="4129002" y="5306980"/>
            <a:ext cx="2658231" cy="1098958"/>
          </a:xfrm>
          <a:prstGeom prst="rect">
            <a:avLst/>
          </a:prstGeom>
          <a:noFill/>
          <a:ln>
            <a:noFill/>
          </a:ln>
        </p:spPr>
      </p:pic>
      <p:pic>
        <p:nvPicPr>
          <p:cNvPr id="482" name="Google Shape;482;p23"/>
          <p:cNvPicPr preferRelativeResize="0"/>
          <p:nvPr/>
        </p:nvPicPr>
        <p:blipFill rotWithShape="1">
          <a:blip r:embed="rId4">
            <a:alphaModFix/>
          </a:blip>
          <a:srcRect/>
          <a:stretch/>
        </p:blipFill>
        <p:spPr>
          <a:xfrm>
            <a:off x="2179370" y="5146646"/>
            <a:ext cx="1261774" cy="1261774"/>
          </a:xfrm>
          <a:prstGeom prst="rect">
            <a:avLst/>
          </a:prstGeom>
          <a:noFill/>
          <a:ln>
            <a:noFill/>
          </a:ln>
        </p:spPr>
      </p:pic>
      <p:pic>
        <p:nvPicPr>
          <p:cNvPr id="483" name="Google Shape;483;p23"/>
          <p:cNvPicPr preferRelativeResize="0"/>
          <p:nvPr/>
        </p:nvPicPr>
        <p:blipFill rotWithShape="1">
          <a:blip r:embed="rId5">
            <a:alphaModFix/>
          </a:blip>
          <a:srcRect/>
          <a:stretch/>
        </p:blipFill>
        <p:spPr>
          <a:xfrm>
            <a:off x="280494" y="5084392"/>
            <a:ext cx="1350627" cy="1350627"/>
          </a:xfrm>
          <a:prstGeom prst="rect">
            <a:avLst/>
          </a:prstGeom>
          <a:noFill/>
          <a:ln>
            <a:noFill/>
          </a:ln>
        </p:spPr>
      </p:pic>
      <p:sp>
        <p:nvSpPr>
          <p:cNvPr id="484" name="Google Shape;484;p23"/>
          <p:cNvSpPr txBox="1"/>
          <p:nvPr/>
        </p:nvSpPr>
        <p:spPr>
          <a:xfrm>
            <a:off x="6258757" y="6518517"/>
            <a:ext cx="2698806"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1.5, 2.4 et 7.4 DU LABEL DE L’ETAT</a:t>
            </a:r>
            <a:endParaRPr sz="1400" b="0" i="0" u="none" strike="noStrike" cap="none">
              <a:solidFill>
                <a:srgbClr val="000000"/>
              </a:solidFill>
              <a:latin typeface="Arial"/>
              <a:ea typeface="Arial"/>
              <a:cs typeface="Arial"/>
              <a:sym typeface="Arial"/>
            </a:endParaRPr>
          </a:p>
        </p:txBody>
      </p:sp>
      <p:sp>
        <p:nvSpPr>
          <p:cNvPr id="485" name="Google Shape;485;p23"/>
          <p:cNvSpPr txBox="1"/>
          <p:nvPr/>
        </p:nvSpPr>
        <p:spPr>
          <a:xfrm>
            <a:off x="1828801" y="616067"/>
            <a:ext cx="6610500" cy="44790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entury Gothic"/>
                <a:ea typeface="Century Gothic"/>
                <a:cs typeface="Century Gothic"/>
                <a:sym typeface="Century Gothic"/>
              </a:rPr>
              <a:t>Nous pouvons vous remettre, sur simple demande, les éléments suivants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800"/>
              <a:buFont typeface="Arial"/>
              <a:buNone/>
            </a:pPr>
            <a:endParaRPr sz="900" b="0" i="0" u="none" strike="noStrike" cap="none">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600"/>
              <a:buFont typeface="Century Gothic"/>
              <a:buChar char="-"/>
            </a:pPr>
            <a:r>
              <a:rPr lang="fr-FR" sz="1600" b="0" i="0" u="none" strike="noStrike" cap="none">
                <a:solidFill>
                  <a:schemeClr val="dk1"/>
                </a:solidFill>
                <a:latin typeface="Century Gothic"/>
                <a:ea typeface="Century Gothic"/>
                <a:cs typeface="Century Gothic"/>
                <a:sym typeface="Century Gothic"/>
              </a:rPr>
              <a:t>Une copie du règlement intérieur</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Century Gothic"/>
              <a:buChar char="-"/>
            </a:pPr>
            <a:r>
              <a:rPr lang="fr-FR" sz="1600" b="0" i="0" u="none" strike="noStrike" cap="none">
                <a:solidFill>
                  <a:schemeClr val="dk1"/>
                </a:solidFill>
                <a:latin typeface="Century Gothic"/>
                <a:ea typeface="Century Gothic"/>
                <a:cs typeface="Century Gothic"/>
                <a:sym typeface="Century Gothic"/>
              </a:rPr>
              <a:t>Le bilan annuel de nos résultats &amp; taux de réussite par formation</a:t>
            </a:r>
            <a:endParaRPr sz="160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600"/>
              <a:buFont typeface="Century Gothic"/>
              <a:buChar char="-"/>
            </a:pPr>
            <a:r>
              <a:rPr lang="fr-FR" sz="1600">
                <a:solidFill>
                  <a:schemeClr val="dk1"/>
                </a:solidFill>
                <a:latin typeface="Century Gothic"/>
                <a:ea typeface="Century Gothic"/>
                <a:cs typeface="Century Gothic"/>
                <a:sym typeface="Century Gothic"/>
              </a:rPr>
              <a:t>Le taux d’abandon</a:t>
            </a:r>
            <a:endParaRPr sz="1600">
              <a:solidFill>
                <a:schemeClr val="dk1"/>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dk1"/>
              </a:buClr>
              <a:buSzPts val="1600"/>
              <a:buFont typeface="Century Gothic"/>
              <a:buChar char="-"/>
            </a:pPr>
            <a:r>
              <a:rPr lang="fr-FR" sz="1600" b="0" i="0" u="none" strike="noStrike" cap="none">
                <a:solidFill>
                  <a:schemeClr val="dk1"/>
                </a:solidFill>
                <a:latin typeface="Century Gothic"/>
                <a:ea typeface="Century Gothic"/>
                <a:cs typeface="Century Gothic"/>
                <a:sym typeface="Century Gothic"/>
              </a:rPr>
              <a:t>Le nombre moyen d'heures de formation correspondant aux taux de réussite en première et en deuxième présentation.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Century Gothic"/>
              <a:buChar char="-"/>
            </a:pPr>
            <a:r>
              <a:rPr lang="fr-FR" sz="1600" b="0" i="0" u="none" strike="noStrike" cap="none">
                <a:solidFill>
                  <a:schemeClr val="dk1"/>
                </a:solidFill>
                <a:latin typeface="Century Gothic"/>
                <a:ea typeface="Century Gothic"/>
                <a:cs typeface="Century Gothic"/>
                <a:sym typeface="Century Gothic"/>
              </a:rPr>
              <a:t>Une synthèse des résultats des questionnaires de satisfaction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600"/>
              <a:buFont typeface="Century Gothic"/>
              <a:buChar char="-"/>
            </a:pPr>
            <a:r>
              <a:rPr lang="fr-FR" sz="1600" b="0" i="0" u="none" strike="noStrike" cap="none">
                <a:solidFill>
                  <a:schemeClr val="dk1"/>
                </a:solidFill>
                <a:latin typeface="Century Gothic"/>
                <a:ea typeface="Century Gothic"/>
                <a:cs typeface="Century Gothic"/>
                <a:sym typeface="Century Gothic"/>
              </a:rPr>
              <a:t>Liste des prestations adaptées au public en situation de handicap que nous proposons ainsi que leurs modalités d’accueil, ou à défaut, liste d’auto-écoles spécialisées qui seront en mesure de vous accueillir.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Arial"/>
              <a:buNone/>
            </a:pPr>
            <a:r>
              <a:rPr lang="fr-FR" sz="1600" b="0" i="0" u="none" strike="noStrike" cap="none">
                <a:solidFill>
                  <a:schemeClr val="dk1"/>
                </a:solidFill>
                <a:latin typeface="Century Gothic"/>
                <a:ea typeface="Century Gothic"/>
                <a:cs typeface="Century Gothic"/>
                <a:sym typeface="Century Gothic"/>
              </a:rPr>
              <a:t>Toute réclamation, fera l’objet d’une notification écrite à CER envoyée avec accusé de réception. Une réponse est apportée dans un délai de 7 jours ouvrés.</a:t>
            </a:r>
            <a:endParaRPr sz="1400" b="0" i="0" u="none" strike="noStrike" cap="none">
              <a:solidFill>
                <a:srgbClr val="000000"/>
              </a:solidFill>
              <a:latin typeface="Arial"/>
              <a:ea typeface="Arial"/>
              <a:cs typeface="Arial"/>
              <a:sym typeface="Arial"/>
            </a:endParaRPr>
          </a:p>
        </p:txBody>
      </p:sp>
      <p:pic>
        <p:nvPicPr>
          <p:cNvPr id="486" name="Google Shape;486;p23"/>
          <p:cNvPicPr preferRelativeResize="0"/>
          <p:nvPr/>
        </p:nvPicPr>
        <p:blipFill rotWithShape="1">
          <a:blip r:embed="rId6">
            <a:alphaModFix/>
          </a:blip>
          <a:srcRect/>
          <a:stretch/>
        </p:blipFill>
        <p:spPr>
          <a:xfrm>
            <a:off x="7256530" y="5506657"/>
            <a:ext cx="1585467" cy="8199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24"/>
          <p:cNvSpPr/>
          <p:nvPr/>
        </p:nvSpPr>
        <p:spPr>
          <a:xfrm>
            <a:off x="0" y="0"/>
            <a:ext cx="9144000" cy="6858000"/>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pic>
        <p:nvPicPr>
          <p:cNvPr id="492" name="Google Shape;492;p24"/>
          <p:cNvPicPr preferRelativeResize="0"/>
          <p:nvPr/>
        </p:nvPicPr>
        <p:blipFill rotWithShape="1">
          <a:blip r:embed="rId3">
            <a:alphaModFix/>
          </a:blip>
          <a:srcRect/>
          <a:stretch/>
        </p:blipFill>
        <p:spPr>
          <a:xfrm>
            <a:off x="6538990" y="5796951"/>
            <a:ext cx="2423856" cy="806793"/>
          </a:xfrm>
          <a:prstGeom prst="rect">
            <a:avLst/>
          </a:prstGeom>
          <a:noFill/>
          <a:ln>
            <a:noFill/>
          </a:ln>
        </p:spPr>
      </p:pic>
      <p:sp>
        <p:nvSpPr>
          <p:cNvPr id="493" name="Google Shape;493;p24"/>
          <p:cNvSpPr txBox="1"/>
          <p:nvPr/>
        </p:nvSpPr>
        <p:spPr>
          <a:xfrm>
            <a:off x="1914165" y="1200150"/>
            <a:ext cx="5391510" cy="30777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0" i="0" u="none" strike="noStrike" cap="none" dirty="0">
                <a:solidFill>
                  <a:schemeClr val="lt1"/>
                </a:solidFill>
                <a:latin typeface="Century Gothic"/>
                <a:ea typeface="Century Gothic"/>
                <a:cs typeface="Century Gothic"/>
                <a:sym typeface="Century Gothic"/>
              </a:rPr>
              <a:t>CONTACT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endParaRPr sz="3600" b="0" i="0" u="none" strike="noStrike" cap="none" dirty="0">
              <a:solidFill>
                <a:schemeClr val="lt1"/>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600"/>
              <a:buFont typeface="Arial"/>
              <a:buNone/>
            </a:pPr>
            <a:r>
              <a:rPr lang="fr-FR" sz="3600" b="1" dirty="0">
                <a:solidFill>
                  <a:schemeClr val="lt1"/>
                </a:solidFill>
                <a:latin typeface="Century Gothic"/>
                <a:sym typeface="Century Gothic"/>
              </a:rPr>
              <a:t>CER PERCETTI</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dirty="0">
                <a:solidFill>
                  <a:schemeClr val="lt1"/>
                </a:solidFill>
                <a:latin typeface="Century Gothic"/>
                <a:sym typeface="Century Gothic"/>
              </a:rPr>
              <a:t>17 FAUBOURG DES CORDELIERS</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dirty="0">
                <a:solidFill>
                  <a:schemeClr val="lt1"/>
                </a:solidFill>
                <a:latin typeface="Century Gothic"/>
                <a:sym typeface="Century Gothic"/>
              </a:rPr>
              <a:t>84400 APT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dirty="0" err="1">
                <a:solidFill>
                  <a:schemeClr val="lt1"/>
                </a:solidFill>
                <a:latin typeface="Century Gothic"/>
                <a:sym typeface="Century Gothic"/>
              </a:rPr>
              <a:t>percetti,jean-louis@orange,fr</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fr-FR" sz="1800" b="0" i="0" u="none" strike="noStrike" cap="none" dirty="0">
                <a:solidFill>
                  <a:schemeClr val="lt1"/>
                </a:solidFill>
                <a:latin typeface="Century Gothic"/>
                <a:ea typeface="Century Gothic"/>
                <a:cs typeface="Century Gothic"/>
                <a:sym typeface="Century Gothic"/>
              </a:rPr>
              <a:t>0490744384/0689933890</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entury Gothic"/>
              <a:ea typeface="Century Gothic"/>
              <a:cs typeface="Century Gothic"/>
              <a:sym typeface="Century Gothic"/>
            </a:endParaRPr>
          </a:p>
        </p:txBody>
      </p:sp>
      <p:cxnSp>
        <p:nvCxnSpPr>
          <p:cNvPr id="494" name="Google Shape;494;p24"/>
          <p:cNvCxnSpPr/>
          <p:nvPr/>
        </p:nvCxnSpPr>
        <p:spPr>
          <a:xfrm>
            <a:off x="1743075" y="923313"/>
            <a:ext cx="5467350" cy="0"/>
          </a:xfrm>
          <a:prstGeom prst="straightConnector1">
            <a:avLst/>
          </a:prstGeom>
          <a:noFill/>
          <a:ln w="9525" cap="flat" cmpd="sng">
            <a:solidFill>
              <a:schemeClr val="lt1"/>
            </a:solidFill>
            <a:prstDash val="solid"/>
            <a:miter lim="800000"/>
            <a:headEnd type="none" w="sm" len="sm"/>
            <a:tailEnd type="none" w="sm" len="sm"/>
          </a:ln>
        </p:spPr>
      </p:cxnSp>
      <p:cxnSp>
        <p:nvCxnSpPr>
          <p:cNvPr id="495" name="Google Shape;495;p24"/>
          <p:cNvCxnSpPr/>
          <p:nvPr/>
        </p:nvCxnSpPr>
        <p:spPr>
          <a:xfrm>
            <a:off x="1743075" y="4392860"/>
            <a:ext cx="5467350" cy="0"/>
          </a:xfrm>
          <a:prstGeom prst="straightConnector1">
            <a:avLst/>
          </a:prstGeom>
          <a:noFill/>
          <a:ln w="9525" cap="flat" cmpd="sng">
            <a:solidFill>
              <a:schemeClr val="lt1"/>
            </a:solidFill>
            <a:prstDash val="solid"/>
            <a:miter lim="800000"/>
            <a:headEnd type="none" w="sm" len="sm"/>
            <a:tailEnd type="none" w="sm" len="sm"/>
          </a:ln>
        </p:spPr>
      </p:cxnSp>
      <p:sp>
        <p:nvSpPr>
          <p:cNvPr id="496" name="Google Shape;496;p24"/>
          <p:cNvSpPr txBox="1"/>
          <p:nvPr/>
        </p:nvSpPr>
        <p:spPr>
          <a:xfrm>
            <a:off x="264313" y="6141624"/>
            <a:ext cx="3658151" cy="31919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lt1"/>
                </a:solidFill>
                <a:latin typeface="Century Gothic"/>
                <a:ea typeface="Century Gothic"/>
                <a:cs typeface="Century Gothic"/>
                <a:sym typeface="Century Gothic"/>
              </a:rPr>
              <a:t>N° D’AGRÉMENT :E0208403280</a:t>
            </a:r>
            <a:endParaRPr sz="1400" b="0" i="0" u="none" strike="noStrike" cap="none" dirty="0">
              <a:solidFill>
                <a:srgbClr val="000000"/>
              </a:solidFill>
              <a:latin typeface="Arial"/>
              <a:ea typeface="Arial"/>
              <a:cs typeface="Arial"/>
              <a:sym typeface="Arial"/>
            </a:endParaRPr>
          </a:p>
        </p:txBody>
      </p:sp>
      <p:sp>
        <p:nvSpPr>
          <p:cNvPr id="497" name="Google Shape;497;p24"/>
          <p:cNvSpPr txBox="1"/>
          <p:nvPr/>
        </p:nvSpPr>
        <p:spPr>
          <a:xfrm>
            <a:off x="229694" y="4872239"/>
            <a:ext cx="635856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fr-FR" sz="1600" b="0" i="0" u="none" strike="noStrike" cap="none" dirty="0">
                <a:solidFill>
                  <a:schemeClr val="lt1"/>
                </a:solidFill>
                <a:latin typeface="Century Gothic"/>
                <a:ea typeface="Century Gothic"/>
                <a:cs typeface="Century Gothic"/>
                <a:sym typeface="Century Gothic"/>
              </a:rPr>
              <a:t>Pour tout renseignement, notre agence </a:t>
            </a:r>
            <a:r>
              <a:rPr lang="fr-FR" sz="1600" b="0" i="0" u="none" strike="noStrike" cap="none">
                <a:solidFill>
                  <a:schemeClr val="lt1"/>
                </a:solidFill>
                <a:latin typeface="Century Gothic"/>
                <a:ea typeface="Century Gothic"/>
                <a:cs typeface="Century Gothic"/>
                <a:sym typeface="Century Gothic"/>
              </a:rPr>
              <a:t>vous accueille : </a:t>
            </a:r>
            <a:r>
              <a:rPr lang="fr-FR" sz="1600" b="0" i="0" u="none" strike="noStrike" cap="none" dirty="0">
                <a:solidFill>
                  <a:schemeClr val="lt1"/>
                </a:solidFill>
                <a:latin typeface="Century Gothic"/>
                <a:ea typeface="Century Gothic"/>
                <a:cs typeface="Century Gothic"/>
                <a:sym typeface="Century Gothic"/>
              </a:rPr>
              <a:t>du lundi </a:t>
            </a:r>
            <a:r>
              <a:rPr lang="fr-FR" sz="1600" b="0" i="0" u="none" strike="noStrike" cap="none">
                <a:solidFill>
                  <a:schemeClr val="lt1"/>
                </a:solidFill>
                <a:latin typeface="Century Gothic"/>
                <a:ea typeface="Century Gothic"/>
                <a:cs typeface="Century Gothic"/>
                <a:sym typeface="Century Gothic"/>
              </a:rPr>
              <a:t>au samedi</a:t>
            </a:r>
            <a:endParaRPr sz="1400" b="0" i="0" u="none" strike="noStrike" cap="none" dirty="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3"/>
          <p:cNvPicPr preferRelativeResize="0">
            <a:picLocks noGrp="1"/>
          </p:cNvPicPr>
          <p:nvPr>
            <p:ph type="body" idx="1"/>
          </p:nvPr>
        </p:nvPicPr>
        <p:blipFill rotWithShape="1">
          <a:blip r:embed="rId3">
            <a:alphaModFix/>
          </a:blip>
          <a:srcRect/>
          <a:stretch/>
        </p:blipFill>
        <p:spPr>
          <a:xfrm>
            <a:off x="314325" y="1571625"/>
            <a:ext cx="4271373" cy="4604357"/>
          </a:xfrm>
          <a:prstGeom prst="rect">
            <a:avLst/>
          </a:prstGeom>
          <a:noFill/>
          <a:ln>
            <a:noFill/>
          </a:ln>
        </p:spPr>
      </p:pic>
      <p:pic>
        <p:nvPicPr>
          <p:cNvPr id="82" name="Google Shape;82;p3"/>
          <p:cNvPicPr preferRelativeResize="0"/>
          <p:nvPr/>
        </p:nvPicPr>
        <p:blipFill rotWithShape="1">
          <a:blip r:embed="rId4">
            <a:alphaModFix/>
          </a:blip>
          <a:srcRect l="8298" r="3592"/>
          <a:stretch/>
        </p:blipFill>
        <p:spPr>
          <a:xfrm>
            <a:off x="4471307" y="1571625"/>
            <a:ext cx="4305300" cy="4246245"/>
          </a:xfrm>
          <a:prstGeom prst="rect">
            <a:avLst/>
          </a:prstGeom>
          <a:noFill/>
          <a:ln>
            <a:noFill/>
          </a:ln>
        </p:spPr>
      </p:pic>
      <p:sp>
        <p:nvSpPr>
          <p:cNvPr id="83" name="Google Shape;83;p3"/>
          <p:cNvSpPr txBox="1"/>
          <p:nvPr/>
        </p:nvSpPr>
        <p:spPr>
          <a:xfrm>
            <a:off x="510516" y="561284"/>
            <a:ext cx="7886700" cy="99591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0363B"/>
              </a:buClr>
              <a:buSzPts val="4000"/>
              <a:buFont typeface="Century Gothic"/>
              <a:buNone/>
            </a:pPr>
            <a:r>
              <a:rPr lang="fr-FR" sz="4000" b="0" i="0" u="sng" strike="noStrike" cap="none">
                <a:solidFill>
                  <a:srgbClr val="D0363B"/>
                </a:solidFill>
                <a:latin typeface="Century Gothic"/>
                <a:ea typeface="Century Gothic"/>
                <a:cs typeface="Century Gothic"/>
                <a:sym typeface="Century Gothic"/>
              </a:rPr>
              <a:t>CER RÉSEAU</a:t>
            </a:r>
            <a:endParaRPr sz="4000" b="0" i="0" u="sng" strike="noStrike" cap="none">
              <a:solidFill>
                <a:srgbClr val="D0363B"/>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4"/>
          <p:cNvSpPr txBox="1"/>
          <p:nvPr/>
        </p:nvSpPr>
        <p:spPr>
          <a:xfrm>
            <a:off x="401768" y="401738"/>
            <a:ext cx="8610600" cy="116230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D0363B"/>
              </a:buClr>
              <a:buSzPts val="3600"/>
              <a:buFont typeface="Century Gothic"/>
              <a:buNone/>
            </a:pPr>
            <a:r>
              <a:rPr lang="fr-FR" sz="3600" b="0" i="0" u="sng" strike="noStrike" cap="none" dirty="0">
                <a:solidFill>
                  <a:srgbClr val="D0363B"/>
                </a:solidFill>
                <a:latin typeface="Century Gothic"/>
                <a:ea typeface="Century Gothic"/>
                <a:cs typeface="Century Gothic"/>
                <a:sym typeface="Century Gothic"/>
              </a:rPr>
              <a:t>L’ÉQUIPE </a:t>
            </a:r>
            <a:r>
              <a:rPr lang="fr-FR" sz="3600" b="0" i="0" u="sng" strike="noStrike" cap="none">
                <a:solidFill>
                  <a:srgbClr val="D0363B"/>
                </a:solidFill>
                <a:latin typeface="Century Gothic"/>
                <a:ea typeface="Century Gothic"/>
                <a:cs typeface="Century Gothic"/>
                <a:sym typeface="Century Gothic"/>
              </a:rPr>
              <a:t>DU CER PERCETTI JEAN-LOUIS</a:t>
            </a:r>
            <a:endParaRPr sz="1400" b="0" i="0" u="none" strike="noStrike" cap="none" dirty="0">
              <a:solidFill>
                <a:srgbClr val="000000"/>
              </a:solidFill>
              <a:latin typeface="Arial"/>
              <a:ea typeface="Arial"/>
              <a:cs typeface="Arial"/>
              <a:sym typeface="Arial"/>
            </a:endParaRPr>
          </a:p>
        </p:txBody>
      </p:sp>
      <p:sp>
        <p:nvSpPr>
          <p:cNvPr id="89" name="Google Shape;89;p4"/>
          <p:cNvSpPr txBox="1"/>
          <p:nvPr/>
        </p:nvSpPr>
        <p:spPr>
          <a:xfrm>
            <a:off x="401767" y="1599252"/>
            <a:ext cx="46762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CHARGÉ(E) DES RELATIONS AVEC LES ÉLÈVES</a:t>
            </a:r>
            <a:endParaRPr sz="1400" b="0" i="0" u="none" strike="noStrike" cap="none">
              <a:solidFill>
                <a:srgbClr val="D0363B"/>
              </a:solidFill>
              <a:latin typeface="Century Gothic"/>
              <a:ea typeface="Century Gothic"/>
              <a:cs typeface="Century Gothic"/>
              <a:sym typeface="Century Gothic"/>
            </a:endParaRPr>
          </a:p>
        </p:txBody>
      </p:sp>
      <p:sp>
        <p:nvSpPr>
          <p:cNvPr id="90" name="Google Shape;90;p4"/>
          <p:cNvSpPr/>
          <p:nvPr/>
        </p:nvSpPr>
        <p:spPr>
          <a:xfrm>
            <a:off x="4982173" y="2180900"/>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dirty="0">
                <a:latin typeface="Century Gothic"/>
                <a:ea typeface="Century Gothic"/>
                <a:cs typeface="Century Gothic"/>
                <a:sym typeface="Century Gothic"/>
              </a:rPr>
              <a:t>JEAN-LOUIS PERCETTI</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B AAC B78</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Autorisation N°: </a:t>
            </a:r>
            <a:r>
              <a:rPr lang="fr-FR" sz="800" dirty="0">
                <a:latin typeface="Century Gothic"/>
                <a:ea typeface="Century Gothic"/>
                <a:cs typeface="Century Gothic"/>
                <a:sym typeface="Century Gothic"/>
              </a:rPr>
              <a:t>A028400830</a:t>
            </a:r>
            <a:endParaRPr sz="1400" b="0" i="0" u="none" strike="noStrike" cap="none" dirty="0">
              <a:solidFill>
                <a:srgbClr val="000000"/>
              </a:solidFill>
              <a:latin typeface="Arial"/>
              <a:ea typeface="Arial"/>
              <a:cs typeface="Arial"/>
              <a:sym typeface="Arial"/>
            </a:endParaRPr>
          </a:p>
        </p:txBody>
      </p:sp>
      <p:sp>
        <p:nvSpPr>
          <p:cNvPr id="91" name="Google Shape;91;p4"/>
          <p:cNvSpPr/>
          <p:nvPr/>
        </p:nvSpPr>
        <p:spPr>
          <a:xfrm>
            <a:off x="594515" y="1947985"/>
            <a:ext cx="2720574" cy="64219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dirty="0">
                <a:latin typeface="Century Gothic"/>
                <a:ea typeface="Century Gothic"/>
                <a:cs typeface="Century Gothic"/>
                <a:sym typeface="Century Gothic"/>
              </a:rPr>
              <a:t>BRAZARD MAGALI</a:t>
            </a:r>
            <a:br>
              <a:rPr lang="fr-FR" sz="800" b="0" i="0" u="none" strike="noStrike" cap="none" dirty="0">
                <a:solidFill>
                  <a:srgbClr val="000000"/>
                </a:solidFill>
                <a:latin typeface="Century Gothic"/>
                <a:ea typeface="Century Gothic"/>
                <a:cs typeface="Century Gothic"/>
                <a:sym typeface="Century Gothic"/>
              </a:rPr>
            </a:br>
            <a:endParaRPr sz="800" b="0" i="0" u="none" strike="noStrike" cap="none" dirty="0">
              <a:solidFill>
                <a:srgbClr val="000000"/>
              </a:solidFill>
              <a:latin typeface="Century Gothic"/>
              <a:ea typeface="Century Gothic"/>
              <a:cs typeface="Century Gothic"/>
              <a:sym typeface="Century Gothic"/>
            </a:endParaRPr>
          </a:p>
        </p:txBody>
      </p:sp>
      <p:sp>
        <p:nvSpPr>
          <p:cNvPr id="92" name="Google Shape;92;p4"/>
          <p:cNvSpPr/>
          <p:nvPr/>
        </p:nvSpPr>
        <p:spPr>
          <a:xfrm>
            <a:off x="3052461" y="2076855"/>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93" name="Google Shape;93;p4"/>
          <p:cNvPicPr preferRelativeResize="0"/>
          <p:nvPr/>
        </p:nvPicPr>
        <p:blipFill rotWithShape="1">
          <a:blip r:embed="rId3">
            <a:alphaModFix/>
          </a:blip>
          <a:srcRect b="21677"/>
          <a:stretch/>
        </p:blipFill>
        <p:spPr>
          <a:xfrm>
            <a:off x="3000095" y="2036512"/>
            <a:ext cx="646998" cy="695541"/>
          </a:xfrm>
          <a:prstGeom prst="rect">
            <a:avLst/>
          </a:prstGeom>
          <a:noFill/>
          <a:ln>
            <a:noFill/>
          </a:ln>
        </p:spPr>
      </p:pic>
      <p:sp>
        <p:nvSpPr>
          <p:cNvPr id="94" name="Google Shape;94;p4"/>
          <p:cNvSpPr/>
          <p:nvPr/>
        </p:nvSpPr>
        <p:spPr>
          <a:xfrm rot="176932">
            <a:off x="7234256" y="1441256"/>
            <a:ext cx="1516945" cy="792772"/>
          </a:xfrm>
          <a:prstGeom prst="roundRect">
            <a:avLst>
              <a:gd name="adj" fmla="val 16667"/>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95" name="Google Shape;95;p4"/>
          <p:cNvSpPr/>
          <p:nvPr/>
        </p:nvSpPr>
        <p:spPr>
          <a:xfrm rot="-10182509">
            <a:off x="7293659" y="2142524"/>
            <a:ext cx="487949" cy="343985"/>
          </a:xfrm>
          <a:prstGeom prst="triangle">
            <a:avLst>
              <a:gd name="adj" fmla="val 50000"/>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96" name="Google Shape;96;p4"/>
          <p:cNvSpPr txBox="1"/>
          <p:nvPr/>
        </p:nvSpPr>
        <p:spPr>
          <a:xfrm rot="186132">
            <a:off x="7613271" y="1511194"/>
            <a:ext cx="1120134" cy="6771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ENJOY</a:t>
            </a:r>
            <a:br>
              <a:rPr lang="fr-FR" sz="1600" b="1" i="0" u="none" strike="noStrike" cap="none">
                <a:solidFill>
                  <a:srgbClr val="FFFFFF"/>
                </a:solidFill>
                <a:latin typeface="Century Gothic"/>
                <a:ea typeface="Century Gothic"/>
                <a:cs typeface="Century Gothic"/>
                <a:sym typeface="Century Gothic"/>
              </a:rPr>
            </a:br>
            <a:r>
              <a:rPr lang="fr-FR" sz="1600" b="1" i="0" u="none" strike="noStrike" cap="none">
                <a:solidFill>
                  <a:srgbClr val="FFFFFF"/>
                </a:solidFill>
                <a:latin typeface="Century Gothic"/>
                <a:ea typeface="Century Gothic"/>
                <a:cs typeface="Century Gothic"/>
                <a:sym typeface="Century Gothic"/>
              </a:rPr>
              <a:t>DRIVING</a:t>
            </a:r>
            <a:br>
              <a:rPr lang="fr-FR" sz="1800" b="0" i="0" u="none" strike="noStrike" cap="none">
                <a:solidFill>
                  <a:srgbClr val="FFFFFF"/>
                </a:solidFill>
                <a:latin typeface="Century Gothic"/>
                <a:ea typeface="Century Gothic"/>
                <a:cs typeface="Century Gothic"/>
                <a:sym typeface="Century Gothic"/>
              </a:rPr>
            </a:br>
            <a:r>
              <a:rPr lang="fr-FR" sz="600" b="0" i="0" u="none" strike="noStrike" cap="none">
                <a:solidFill>
                  <a:srgbClr val="FFFFFF"/>
                </a:solidFill>
                <a:latin typeface="Century Gothic"/>
                <a:ea typeface="Century Gothic"/>
                <a:cs typeface="Century Gothic"/>
                <a:sym typeface="Century Gothic"/>
              </a:rPr>
              <a:t>*LE PLAISIR DE CONDUIRE</a:t>
            </a:r>
            <a:endParaRPr sz="1400" b="0" i="0" u="none" strike="noStrike" cap="none">
              <a:solidFill>
                <a:srgbClr val="000000"/>
              </a:solidFill>
              <a:latin typeface="Arial"/>
              <a:ea typeface="Arial"/>
              <a:cs typeface="Arial"/>
              <a:sym typeface="Arial"/>
            </a:endParaRPr>
          </a:p>
        </p:txBody>
      </p:sp>
      <p:sp>
        <p:nvSpPr>
          <p:cNvPr id="97" name="Google Shape;97;p4"/>
          <p:cNvSpPr txBox="1"/>
          <p:nvPr/>
        </p:nvSpPr>
        <p:spPr>
          <a:xfrm>
            <a:off x="7353866" y="1480422"/>
            <a:ext cx="480147"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3200"/>
              <a:buFont typeface="Century Gothic"/>
              <a:buNone/>
            </a:pPr>
            <a:r>
              <a:rPr lang="fr-FR" sz="3200" b="1" i="0" u="none" strike="noStrike" cap="none">
                <a:solidFill>
                  <a:srgbClr val="FFFFFF"/>
                </a:solidFill>
                <a:latin typeface="Century Gothic"/>
                <a:ea typeface="Century Gothic"/>
                <a:cs typeface="Century Gothic"/>
                <a:sym typeface="Century Gothic"/>
              </a:rPr>
              <a:t>#</a:t>
            </a:r>
            <a:endParaRPr sz="3200" b="0" i="0" u="none" strike="noStrike" cap="none">
              <a:solidFill>
                <a:srgbClr val="FFFFFF"/>
              </a:solidFill>
              <a:latin typeface="Century Gothic"/>
              <a:ea typeface="Century Gothic"/>
              <a:cs typeface="Century Gothic"/>
              <a:sym typeface="Century Gothic"/>
            </a:endParaRPr>
          </a:p>
        </p:txBody>
      </p:sp>
      <p:sp>
        <p:nvSpPr>
          <p:cNvPr id="98" name="Google Shape;98;p4"/>
          <p:cNvSpPr txBox="1"/>
          <p:nvPr/>
        </p:nvSpPr>
        <p:spPr>
          <a:xfrm>
            <a:off x="5595620" y="6512024"/>
            <a:ext cx="3416748"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4.1; 4.2; 4.3; 4.4 4.5 DU LABEL DE L’ETAT</a:t>
            </a:r>
            <a:endParaRPr sz="1400" b="0" i="0" u="none" strike="noStrike" cap="none">
              <a:solidFill>
                <a:srgbClr val="000000"/>
              </a:solidFill>
              <a:latin typeface="Arial"/>
              <a:ea typeface="Arial"/>
              <a:cs typeface="Arial"/>
              <a:sym typeface="Arial"/>
            </a:endParaRPr>
          </a:p>
        </p:txBody>
      </p:sp>
      <p:sp>
        <p:nvSpPr>
          <p:cNvPr id="99" name="Google Shape;99;p4"/>
          <p:cNvSpPr txBox="1"/>
          <p:nvPr/>
        </p:nvSpPr>
        <p:spPr>
          <a:xfrm>
            <a:off x="482352" y="2664736"/>
            <a:ext cx="39555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RESPONSABLE PÉDAGOGIQUE</a:t>
            </a:r>
            <a:endParaRPr sz="1400" b="0" i="0" u="none" strike="noStrike" cap="none">
              <a:solidFill>
                <a:srgbClr val="D0363B"/>
              </a:solidFill>
              <a:latin typeface="Century Gothic"/>
              <a:ea typeface="Century Gothic"/>
              <a:cs typeface="Century Gothic"/>
              <a:sym typeface="Century Gothic"/>
            </a:endParaRPr>
          </a:p>
        </p:txBody>
      </p:sp>
      <p:sp>
        <p:nvSpPr>
          <p:cNvPr id="100" name="Google Shape;100;p4"/>
          <p:cNvSpPr/>
          <p:nvPr/>
        </p:nvSpPr>
        <p:spPr>
          <a:xfrm>
            <a:off x="659154" y="3008443"/>
            <a:ext cx="2655935" cy="66797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dirty="0">
                <a:latin typeface="Century Gothic"/>
                <a:sym typeface="Century Gothic"/>
              </a:rPr>
              <a:t>PERCETTI JEAN-LOUIS</a:t>
            </a:r>
            <a:endParaRPr sz="1400" b="0" i="0" u="none" strike="noStrike" cap="none" dirty="0">
              <a:solidFill>
                <a:srgbClr val="000000"/>
              </a:solidFill>
              <a:latin typeface="Arial"/>
              <a:ea typeface="Arial"/>
              <a:cs typeface="Arial"/>
              <a:sym typeface="Arial"/>
            </a:endParaRPr>
          </a:p>
        </p:txBody>
      </p:sp>
      <p:sp>
        <p:nvSpPr>
          <p:cNvPr id="101" name="Google Shape;101;p4"/>
          <p:cNvSpPr/>
          <p:nvPr/>
        </p:nvSpPr>
        <p:spPr>
          <a:xfrm>
            <a:off x="4759566" y="2540609"/>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102" name="Google Shape;102;p4"/>
          <p:cNvSpPr txBox="1"/>
          <p:nvPr/>
        </p:nvSpPr>
        <p:spPr>
          <a:xfrm>
            <a:off x="4477408" y="1572774"/>
            <a:ext cx="299741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363B"/>
              </a:buClr>
              <a:buSzPts val="1600"/>
              <a:buFont typeface="Century Gothic"/>
              <a:buNone/>
            </a:pPr>
            <a:r>
              <a:rPr lang="fr-FR" sz="1600" b="0" i="0" u="sng" strike="noStrike" cap="none">
                <a:solidFill>
                  <a:srgbClr val="D0363B"/>
                </a:solidFill>
                <a:latin typeface="Century Gothic"/>
                <a:ea typeface="Century Gothic"/>
                <a:cs typeface="Century Gothic"/>
                <a:sym typeface="Century Gothic"/>
              </a:rPr>
              <a:t>NOS ENSEIGNANTS</a:t>
            </a:r>
            <a:endParaRPr sz="1600" b="0" i="0" u="none" strike="noStrike" cap="none">
              <a:solidFill>
                <a:srgbClr val="D0363B"/>
              </a:solidFill>
              <a:latin typeface="Century Gothic"/>
              <a:ea typeface="Century Gothic"/>
              <a:cs typeface="Century Gothic"/>
              <a:sym typeface="Century Gothic"/>
            </a:endParaRPr>
          </a:p>
        </p:txBody>
      </p:sp>
      <p:sp>
        <p:nvSpPr>
          <p:cNvPr id="103" name="Google Shape;103;p4"/>
          <p:cNvSpPr/>
          <p:nvPr/>
        </p:nvSpPr>
        <p:spPr>
          <a:xfrm>
            <a:off x="6892054" y="2728257"/>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b="0" i="0" u="none" strike="noStrike" cap="none">
                <a:solidFill>
                  <a:srgbClr val="000000"/>
                </a:solidFill>
                <a:latin typeface="Century Gothic"/>
                <a:ea typeface="Century Gothic"/>
                <a:cs typeface="Century Gothic"/>
                <a:sym typeface="Century Gothic"/>
              </a:rPr>
              <a:t>Prénom NOM</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Formations dispensées</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 Autorisation N°: </a:t>
            </a: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4986061" y="3447291"/>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dirty="0">
                <a:latin typeface="Century Gothic"/>
                <a:ea typeface="Century Gothic"/>
                <a:cs typeface="Century Gothic"/>
                <a:sym typeface="Century Gothic"/>
              </a:rPr>
              <a:t>JEAN-LOUIS PERCETTI</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AM </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Autorisation N°: A0208400830</a:t>
            </a:r>
            <a:endParaRPr sz="1400" b="0" i="0" u="none" strike="noStrike" cap="none" dirty="0">
              <a:solidFill>
                <a:srgbClr val="000000"/>
              </a:solidFill>
              <a:latin typeface="Arial"/>
              <a:ea typeface="Arial"/>
              <a:cs typeface="Arial"/>
              <a:sym typeface="Arial"/>
            </a:endParaRPr>
          </a:p>
        </p:txBody>
      </p:sp>
      <p:sp>
        <p:nvSpPr>
          <p:cNvPr id="105" name="Google Shape;105;p4"/>
          <p:cNvSpPr/>
          <p:nvPr/>
        </p:nvSpPr>
        <p:spPr>
          <a:xfrm>
            <a:off x="6892054" y="4116338"/>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b="0" i="0" u="none" strike="noStrike" cap="none">
                <a:solidFill>
                  <a:srgbClr val="000000"/>
                </a:solidFill>
                <a:latin typeface="Century Gothic"/>
                <a:ea typeface="Century Gothic"/>
                <a:cs typeface="Century Gothic"/>
                <a:sym typeface="Century Gothic"/>
              </a:rPr>
              <a:t>Prénom NOM</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Formations dispensées</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 Autorisation N°: </a:t>
            </a: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4975960" y="4759871"/>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dirty="0">
                <a:latin typeface="Century Gothic"/>
                <a:ea typeface="Century Gothic"/>
                <a:cs typeface="Century Gothic"/>
                <a:sym typeface="Century Gothic"/>
              </a:rPr>
              <a:t>JEAN-LOUIS PERCETTI</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Formations dispensées</a:t>
            </a:r>
            <a:br>
              <a:rPr lang="fr-FR" sz="800" b="0" i="0" u="none" strike="noStrike" cap="none" dirty="0">
                <a:solidFill>
                  <a:srgbClr val="000000"/>
                </a:solidFill>
                <a:latin typeface="Century Gothic"/>
                <a:ea typeface="Century Gothic"/>
                <a:cs typeface="Century Gothic"/>
                <a:sym typeface="Century Gothic"/>
              </a:rPr>
            </a:br>
            <a:r>
              <a:rPr lang="fr-FR" sz="800" dirty="0">
                <a:latin typeface="Century Gothic"/>
                <a:ea typeface="Century Gothic"/>
                <a:cs typeface="Century Gothic"/>
                <a:sym typeface="Century Gothic"/>
              </a:rPr>
              <a:t>B78 vers B</a:t>
            </a:r>
            <a:br>
              <a:rPr lang="fr-FR" sz="800" b="0" i="0" u="none" strike="noStrike" cap="none" dirty="0">
                <a:solidFill>
                  <a:srgbClr val="000000"/>
                </a:solidFill>
                <a:latin typeface="Century Gothic"/>
                <a:ea typeface="Century Gothic"/>
                <a:cs typeface="Century Gothic"/>
                <a:sym typeface="Century Gothic"/>
              </a:rPr>
            </a:br>
            <a:r>
              <a:rPr lang="fr-FR" sz="800" b="0" i="0" u="none" strike="noStrike" cap="none" dirty="0">
                <a:solidFill>
                  <a:srgbClr val="000000"/>
                </a:solidFill>
                <a:latin typeface="Century Gothic"/>
                <a:ea typeface="Century Gothic"/>
                <a:cs typeface="Century Gothic"/>
                <a:sym typeface="Century Gothic"/>
              </a:rPr>
              <a:t>- Autorisation N°: A0208400830</a:t>
            </a:r>
            <a:endParaRPr sz="1400" b="0" i="0" u="none" strike="noStrike" cap="none" dirty="0">
              <a:solidFill>
                <a:srgbClr val="000000"/>
              </a:solidFill>
              <a:latin typeface="Arial"/>
              <a:ea typeface="Arial"/>
              <a:cs typeface="Arial"/>
              <a:sym typeface="Arial"/>
            </a:endParaRPr>
          </a:p>
        </p:txBody>
      </p:sp>
      <p:sp>
        <p:nvSpPr>
          <p:cNvPr id="107" name="Google Shape;107;p4"/>
          <p:cNvSpPr/>
          <p:nvPr/>
        </p:nvSpPr>
        <p:spPr>
          <a:xfrm>
            <a:off x="8098268" y="3213079"/>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108" name="Google Shape;108;p4"/>
          <p:cNvSpPr/>
          <p:nvPr/>
        </p:nvSpPr>
        <p:spPr>
          <a:xfrm>
            <a:off x="4759564" y="3899335"/>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09" name="Google Shape;109;p4"/>
          <p:cNvPicPr preferRelativeResize="0"/>
          <p:nvPr/>
        </p:nvPicPr>
        <p:blipFill rotWithShape="1">
          <a:blip r:embed="rId3">
            <a:alphaModFix/>
          </a:blip>
          <a:srcRect b="21677"/>
          <a:stretch/>
        </p:blipFill>
        <p:spPr>
          <a:xfrm>
            <a:off x="4680063" y="2459144"/>
            <a:ext cx="701271" cy="753886"/>
          </a:xfrm>
          <a:prstGeom prst="rect">
            <a:avLst/>
          </a:prstGeom>
          <a:noFill/>
          <a:ln>
            <a:noFill/>
          </a:ln>
        </p:spPr>
      </p:pic>
      <p:pic>
        <p:nvPicPr>
          <p:cNvPr id="110" name="Google Shape;110;p4"/>
          <p:cNvPicPr preferRelativeResize="0"/>
          <p:nvPr/>
        </p:nvPicPr>
        <p:blipFill rotWithShape="1">
          <a:blip r:embed="rId4">
            <a:alphaModFix/>
          </a:blip>
          <a:srcRect b="19649"/>
          <a:stretch/>
        </p:blipFill>
        <p:spPr>
          <a:xfrm>
            <a:off x="8018765" y="3135679"/>
            <a:ext cx="701271" cy="763656"/>
          </a:xfrm>
          <a:prstGeom prst="rect">
            <a:avLst/>
          </a:prstGeom>
          <a:noFill/>
          <a:ln>
            <a:noFill/>
          </a:ln>
        </p:spPr>
      </p:pic>
      <p:sp>
        <p:nvSpPr>
          <p:cNvPr id="111" name="Google Shape;111;p4"/>
          <p:cNvSpPr/>
          <p:nvPr/>
        </p:nvSpPr>
        <p:spPr>
          <a:xfrm>
            <a:off x="4759563" y="5184389"/>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sp>
        <p:nvSpPr>
          <p:cNvPr id="112" name="Google Shape;112;p4"/>
          <p:cNvSpPr/>
          <p:nvPr/>
        </p:nvSpPr>
        <p:spPr>
          <a:xfrm>
            <a:off x="6892054" y="5504419"/>
            <a:ext cx="1667730" cy="682727"/>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b="0" i="0" u="none" strike="noStrike" cap="none">
                <a:solidFill>
                  <a:srgbClr val="000000"/>
                </a:solidFill>
                <a:latin typeface="Century Gothic"/>
                <a:ea typeface="Century Gothic"/>
                <a:cs typeface="Century Gothic"/>
                <a:sym typeface="Century Gothic"/>
              </a:rPr>
              <a:t>Prénom NOM</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Formations dispensées</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a:t>
            </a:r>
            <a:br>
              <a:rPr lang="fr-FR" sz="800" b="0" i="0" u="none" strike="noStrike" cap="none">
                <a:solidFill>
                  <a:srgbClr val="000000"/>
                </a:solidFill>
                <a:latin typeface="Century Gothic"/>
                <a:ea typeface="Century Gothic"/>
                <a:cs typeface="Century Gothic"/>
                <a:sym typeface="Century Gothic"/>
              </a:rPr>
            </a:br>
            <a:r>
              <a:rPr lang="fr-FR" sz="800" b="0" i="0" u="none" strike="noStrike" cap="none">
                <a:solidFill>
                  <a:srgbClr val="000000"/>
                </a:solidFill>
                <a:latin typeface="Century Gothic"/>
                <a:ea typeface="Century Gothic"/>
                <a:cs typeface="Century Gothic"/>
                <a:sym typeface="Century Gothic"/>
              </a:rPr>
              <a:t>- Autorisation N°: </a:t>
            </a:r>
            <a:endParaRPr sz="800" b="0" i="0" u="none" strike="noStrike" cap="none">
              <a:solidFill>
                <a:srgbClr val="000000"/>
              </a:solidFill>
              <a:latin typeface="Century Gothic"/>
              <a:ea typeface="Century Gothic"/>
              <a:cs typeface="Century Gothic"/>
              <a:sym typeface="Century Gothic"/>
            </a:endParaRPr>
          </a:p>
        </p:txBody>
      </p:sp>
      <p:sp>
        <p:nvSpPr>
          <p:cNvPr id="113" name="Google Shape;113;p4"/>
          <p:cNvSpPr/>
          <p:nvPr/>
        </p:nvSpPr>
        <p:spPr>
          <a:xfrm>
            <a:off x="8177769" y="5077581"/>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14" name="Google Shape;114;p4"/>
          <p:cNvPicPr preferRelativeResize="0"/>
          <p:nvPr/>
        </p:nvPicPr>
        <p:blipFill rotWithShape="1">
          <a:blip r:embed="rId4">
            <a:alphaModFix/>
          </a:blip>
          <a:srcRect b="19649"/>
          <a:stretch/>
        </p:blipFill>
        <p:spPr>
          <a:xfrm>
            <a:off x="8098268" y="4991011"/>
            <a:ext cx="701271" cy="763656"/>
          </a:xfrm>
          <a:prstGeom prst="rect">
            <a:avLst/>
          </a:prstGeom>
          <a:noFill/>
          <a:ln>
            <a:noFill/>
          </a:ln>
        </p:spPr>
      </p:pic>
      <p:pic>
        <p:nvPicPr>
          <p:cNvPr id="115" name="Google Shape;115;p4"/>
          <p:cNvPicPr preferRelativeResize="0"/>
          <p:nvPr/>
        </p:nvPicPr>
        <p:blipFill rotWithShape="1">
          <a:blip r:embed="rId3">
            <a:alphaModFix/>
          </a:blip>
          <a:srcRect b="21677"/>
          <a:stretch/>
        </p:blipFill>
        <p:spPr>
          <a:xfrm>
            <a:off x="4704893" y="5091896"/>
            <a:ext cx="701271" cy="753886"/>
          </a:xfrm>
          <a:prstGeom prst="rect">
            <a:avLst/>
          </a:prstGeom>
          <a:noFill/>
          <a:ln>
            <a:noFill/>
          </a:ln>
        </p:spPr>
      </p:pic>
      <p:pic>
        <p:nvPicPr>
          <p:cNvPr id="116" name="Google Shape;116;p4"/>
          <p:cNvPicPr preferRelativeResize="0"/>
          <p:nvPr/>
        </p:nvPicPr>
        <p:blipFill rotWithShape="1">
          <a:blip r:embed="rId4">
            <a:alphaModFix/>
          </a:blip>
          <a:srcRect b="19649"/>
          <a:stretch/>
        </p:blipFill>
        <p:spPr>
          <a:xfrm>
            <a:off x="4680060" y="3823288"/>
            <a:ext cx="701271" cy="763656"/>
          </a:xfrm>
          <a:prstGeom prst="rect">
            <a:avLst/>
          </a:prstGeom>
          <a:noFill/>
          <a:ln>
            <a:noFill/>
          </a:ln>
        </p:spPr>
      </p:pic>
      <p:sp>
        <p:nvSpPr>
          <p:cNvPr id="117" name="Google Shape;117;p4"/>
          <p:cNvSpPr/>
          <p:nvPr/>
        </p:nvSpPr>
        <p:spPr>
          <a:xfrm>
            <a:off x="6761937" y="4532869"/>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18" name="Google Shape;118;p4"/>
          <p:cNvPicPr preferRelativeResize="0"/>
          <p:nvPr/>
        </p:nvPicPr>
        <p:blipFill rotWithShape="1">
          <a:blip r:embed="rId3">
            <a:alphaModFix/>
          </a:blip>
          <a:srcRect b="21677"/>
          <a:stretch/>
        </p:blipFill>
        <p:spPr>
          <a:xfrm>
            <a:off x="6698164" y="4438900"/>
            <a:ext cx="701271" cy="753886"/>
          </a:xfrm>
          <a:prstGeom prst="rect">
            <a:avLst/>
          </a:prstGeom>
          <a:noFill/>
          <a:ln>
            <a:noFill/>
          </a:ln>
        </p:spPr>
      </p:pic>
      <p:sp>
        <p:nvSpPr>
          <p:cNvPr id="119" name="Google Shape;119;p4"/>
          <p:cNvSpPr/>
          <p:nvPr/>
        </p:nvSpPr>
        <p:spPr>
          <a:xfrm>
            <a:off x="3078820" y="3152971"/>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20" name="Google Shape;120;p4"/>
          <p:cNvPicPr preferRelativeResize="0"/>
          <p:nvPr/>
        </p:nvPicPr>
        <p:blipFill rotWithShape="1">
          <a:blip r:embed="rId4">
            <a:alphaModFix/>
          </a:blip>
          <a:srcRect b="19649"/>
          <a:stretch/>
        </p:blipFill>
        <p:spPr>
          <a:xfrm>
            <a:off x="3002043" y="3062745"/>
            <a:ext cx="701271" cy="763656"/>
          </a:xfrm>
          <a:prstGeom prst="rect">
            <a:avLst/>
          </a:prstGeom>
          <a:noFill/>
          <a:ln>
            <a:noFill/>
          </a:ln>
        </p:spPr>
      </p:pic>
      <p:sp>
        <p:nvSpPr>
          <p:cNvPr id="121" name="Google Shape;121;p4"/>
          <p:cNvSpPr/>
          <p:nvPr/>
        </p:nvSpPr>
        <p:spPr>
          <a:xfrm>
            <a:off x="571857" y="4128510"/>
            <a:ext cx="2655935" cy="66797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dirty="0">
                <a:latin typeface="Century Gothic"/>
                <a:sym typeface="Century Gothic"/>
              </a:rPr>
              <a:t>PERCETTI JEAN-LOUIS</a:t>
            </a:r>
            <a:endParaRPr sz="1400" b="0" i="0" u="none" strike="noStrike" cap="none" dirty="0">
              <a:solidFill>
                <a:srgbClr val="000000"/>
              </a:solidFill>
              <a:latin typeface="Arial"/>
              <a:ea typeface="Arial"/>
              <a:cs typeface="Arial"/>
              <a:sym typeface="Arial"/>
            </a:endParaRPr>
          </a:p>
        </p:txBody>
      </p:sp>
      <p:sp>
        <p:nvSpPr>
          <p:cNvPr id="122" name="Google Shape;122;p4"/>
          <p:cNvSpPr/>
          <p:nvPr/>
        </p:nvSpPr>
        <p:spPr>
          <a:xfrm>
            <a:off x="2991523" y="4273038"/>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23" name="Google Shape;123;p4"/>
          <p:cNvPicPr preferRelativeResize="0"/>
          <p:nvPr/>
        </p:nvPicPr>
        <p:blipFill rotWithShape="1">
          <a:blip r:embed="rId4">
            <a:alphaModFix/>
          </a:blip>
          <a:srcRect b="19649"/>
          <a:stretch/>
        </p:blipFill>
        <p:spPr>
          <a:xfrm>
            <a:off x="2914746" y="4182812"/>
            <a:ext cx="701271" cy="763656"/>
          </a:xfrm>
          <a:prstGeom prst="rect">
            <a:avLst/>
          </a:prstGeom>
          <a:noFill/>
          <a:ln>
            <a:noFill/>
          </a:ln>
        </p:spPr>
      </p:pic>
      <p:sp>
        <p:nvSpPr>
          <p:cNvPr id="124" name="Google Shape;124;p4"/>
          <p:cNvSpPr txBox="1"/>
          <p:nvPr/>
        </p:nvSpPr>
        <p:spPr>
          <a:xfrm>
            <a:off x="467146" y="3774116"/>
            <a:ext cx="39555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REFERENT(E) HANDICAP</a:t>
            </a:r>
            <a:endParaRPr sz="1400" b="0" i="0" u="none" strike="noStrike" cap="none">
              <a:solidFill>
                <a:srgbClr val="D0363B"/>
              </a:solidFill>
              <a:latin typeface="Century Gothic"/>
              <a:ea typeface="Century Gothic"/>
              <a:cs typeface="Century Gothic"/>
              <a:sym typeface="Century Gothic"/>
            </a:endParaRPr>
          </a:p>
        </p:txBody>
      </p:sp>
      <p:sp>
        <p:nvSpPr>
          <p:cNvPr id="125" name="Google Shape;125;p4"/>
          <p:cNvSpPr/>
          <p:nvPr/>
        </p:nvSpPr>
        <p:spPr>
          <a:xfrm>
            <a:off x="563463" y="5420680"/>
            <a:ext cx="2655935" cy="667974"/>
          </a:xfrm>
          <a:prstGeom prst="roundRect">
            <a:avLst>
              <a:gd name="adj" fmla="val 16667"/>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Century Gothic"/>
              <a:buNone/>
            </a:pPr>
            <a:r>
              <a:rPr lang="fr-FR" sz="800" dirty="0">
                <a:latin typeface="Century Gothic"/>
                <a:sym typeface="Century Gothic"/>
              </a:rPr>
              <a:t>BRAZARD MAGALI</a:t>
            </a:r>
            <a:endParaRPr sz="1400" b="0" i="0" u="none" strike="noStrike" cap="none" dirty="0">
              <a:solidFill>
                <a:srgbClr val="000000"/>
              </a:solidFill>
              <a:latin typeface="Arial"/>
              <a:ea typeface="Arial"/>
              <a:cs typeface="Arial"/>
              <a:sym typeface="Arial"/>
            </a:endParaRPr>
          </a:p>
        </p:txBody>
      </p:sp>
      <p:sp>
        <p:nvSpPr>
          <p:cNvPr id="126" name="Google Shape;126;p4"/>
          <p:cNvSpPr/>
          <p:nvPr/>
        </p:nvSpPr>
        <p:spPr>
          <a:xfrm>
            <a:off x="2983129" y="5565208"/>
            <a:ext cx="542267" cy="609769"/>
          </a:xfrm>
          <a:prstGeom prst="rect">
            <a:avLst/>
          </a:prstGeom>
          <a:solidFill>
            <a:schemeClr val="lt1"/>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Century Gothic"/>
              <a:ea typeface="Century Gothic"/>
              <a:cs typeface="Century Gothic"/>
              <a:sym typeface="Century Gothic"/>
            </a:endParaRPr>
          </a:p>
        </p:txBody>
      </p:sp>
      <p:pic>
        <p:nvPicPr>
          <p:cNvPr id="127" name="Google Shape;127;p4"/>
          <p:cNvPicPr preferRelativeResize="0"/>
          <p:nvPr/>
        </p:nvPicPr>
        <p:blipFill rotWithShape="1">
          <a:blip r:embed="rId4">
            <a:alphaModFix/>
          </a:blip>
          <a:srcRect b="19649"/>
          <a:stretch/>
        </p:blipFill>
        <p:spPr>
          <a:xfrm>
            <a:off x="2906352" y="5474982"/>
            <a:ext cx="701271" cy="763656"/>
          </a:xfrm>
          <a:prstGeom prst="rect">
            <a:avLst/>
          </a:prstGeom>
          <a:noFill/>
          <a:ln>
            <a:noFill/>
          </a:ln>
        </p:spPr>
      </p:pic>
      <p:sp>
        <p:nvSpPr>
          <p:cNvPr id="128" name="Google Shape;128;p4"/>
          <p:cNvSpPr txBox="1"/>
          <p:nvPr/>
        </p:nvSpPr>
        <p:spPr>
          <a:xfrm>
            <a:off x="490369" y="5000770"/>
            <a:ext cx="39555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363B"/>
              </a:buClr>
              <a:buSzPts val="1400"/>
              <a:buFont typeface="Century Gothic"/>
              <a:buNone/>
            </a:pPr>
            <a:r>
              <a:rPr lang="fr-FR" sz="1400" b="0" i="0" u="sng" strike="noStrike" cap="none">
                <a:solidFill>
                  <a:srgbClr val="D0363B"/>
                </a:solidFill>
                <a:latin typeface="Century Gothic"/>
                <a:ea typeface="Century Gothic"/>
                <a:cs typeface="Century Gothic"/>
                <a:sym typeface="Century Gothic"/>
              </a:rPr>
              <a:t>REFERENT(E) ENTREPRISE</a:t>
            </a:r>
            <a:endParaRPr sz="1400" b="0" i="0" u="none" strike="noStrike" cap="none">
              <a:solidFill>
                <a:srgbClr val="D0363B"/>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1.4 DU LABEL DE L’ETAT</a:t>
            </a:r>
            <a:endParaRPr sz="1400" b="0" i="0" u="none" strike="noStrike" cap="none">
              <a:solidFill>
                <a:srgbClr val="000000"/>
              </a:solidFill>
              <a:latin typeface="Arial"/>
              <a:ea typeface="Arial"/>
              <a:cs typeface="Arial"/>
              <a:sym typeface="Arial"/>
            </a:endParaRPr>
          </a:p>
        </p:txBody>
      </p:sp>
      <p:sp>
        <p:nvSpPr>
          <p:cNvPr id="134" name="Google Shape;134;p5"/>
          <p:cNvSpPr txBox="1"/>
          <p:nvPr/>
        </p:nvSpPr>
        <p:spPr>
          <a:xfrm>
            <a:off x="-736006" y="563926"/>
            <a:ext cx="7063530" cy="10772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dirty="0">
                <a:solidFill>
                  <a:srgbClr val="D0363B"/>
                </a:solidFill>
                <a:latin typeface="Century Gothic"/>
                <a:ea typeface="Century Gothic"/>
                <a:cs typeface="Century Gothic"/>
                <a:sym typeface="Century Gothic"/>
              </a:rPr>
              <a:t>INFOS PRATIQUES</a:t>
            </a:r>
            <a:br>
              <a:rPr lang="fr-FR" sz="3200" b="1" i="0" u="sng" strike="noStrike" cap="none" dirty="0">
                <a:solidFill>
                  <a:srgbClr val="FFFFFF"/>
                </a:solidFill>
                <a:latin typeface="Century Gothic"/>
                <a:ea typeface="Century Gothic"/>
                <a:cs typeface="Century Gothic"/>
                <a:sym typeface="Century Gothic"/>
              </a:rPr>
            </a:br>
            <a:r>
              <a:rPr lang="fr-FR" sz="3200" b="0" i="0" u="sng" strike="noStrike" cap="none" dirty="0">
                <a:solidFill>
                  <a:srgbClr val="000000"/>
                </a:solidFill>
                <a:latin typeface="Century Gothic"/>
                <a:ea typeface="Century Gothic"/>
                <a:cs typeface="Century Gothic"/>
                <a:sym typeface="Century Gothic"/>
              </a:rPr>
              <a:t>FORMATION 2  ROUES</a:t>
            </a:r>
            <a:endParaRPr sz="1400" b="0" i="0" u="none" strike="noStrike" cap="none" dirty="0">
              <a:solidFill>
                <a:srgbClr val="000000"/>
              </a:solidFill>
              <a:latin typeface="Arial"/>
              <a:ea typeface="Arial"/>
              <a:cs typeface="Arial"/>
              <a:sym typeface="Arial"/>
            </a:endParaRPr>
          </a:p>
        </p:txBody>
      </p:sp>
      <p:pic>
        <p:nvPicPr>
          <p:cNvPr id="135" name="Google Shape;135;p5"/>
          <p:cNvPicPr preferRelativeResize="0"/>
          <p:nvPr/>
        </p:nvPicPr>
        <p:blipFill rotWithShape="1">
          <a:blip r:embed="rId3">
            <a:alphaModFix/>
          </a:blip>
          <a:srcRect/>
          <a:stretch/>
        </p:blipFill>
        <p:spPr>
          <a:xfrm>
            <a:off x="6371070" y="563926"/>
            <a:ext cx="2383184" cy="1787388"/>
          </a:xfrm>
          <a:prstGeom prst="rect">
            <a:avLst/>
          </a:prstGeom>
          <a:noFill/>
          <a:ln>
            <a:noFill/>
          </a:ln>
        </p:spPr>
      </p:pic>
      <p:sp>
        <p:nvSpPr>
          <p:cNvPr id="136" name="Google Shape;136;p5"/>
          <p:cNvSpPr txBox="1"/>
          <p:nvPr/>
        </p:nvSpPr>
        <p:spPr>
          <a:xfrm>
            <a:off x="489076" y="1716441"/>
            <a:ext cx="3849189"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sng" strike="noStrike" cap="none">
                <a:solidFill>
                  <a:srgbClr val="3D3E44"/>
                </a:solidFill>
                <a:latin typeface="Century Gothic"/>
                <a:ea typeface="Century Gothic"/>
                <a:cs typeface="Century Gothic"/>
                <a:sym typeface="Century Gothic"/>
              </a:rPr>
              <a:t>&gt;&gt; Formations dispensées</a:t>
            </a:r>
            <a:endParaRPr sz="1400" b="0" i="0" u="none" strike="noStrike" cap="none">
              <a:solidFill>
                <a:srgbClr val="000000"/>
              </a:solidFill>
              <a:latin typeface="Arial"/>
              <a:ea typeface="Arial"/>
              <a:cs typeface="Arial"/>
              <a:sym typeface="Arial"/>
            </a:endParaRPr>
          </a:p>
        </p:txBody>
      </p:sp>
      <p:pic>
        <p:nvPicPr>
          <p:cNvPr id="137" name="Google Shape;137;p5"/>
          <p:cNvPicPr preferRelativeResize="0"/>
          <p:nvPr/>
        </p:nvPicPr>
        <p:blipFill rotWithShape="1">
          <a:blip r:embed="rId4">
            <a:alphaModFix/>
          </a:blip>
          <a:srcRect/>
          <a:stretch/>
        </p:blipFill>
        <p:spPr>
          <a:xfrm>
            <a:off x="600890" y="2241236"/>
            <a:ext cx="714103" cy="752527"/>
          </a:xfrm>
          <a:prstGeom prst="rect">
            <a:avLst/>
          </a:prstGeom>
          <a:noFill/>
          <a:ln>
            <a:noFill/>
          </a:ln>
        </p:spPr>
      </p:pic>
      <p:sp>
        <p:nvSpPr>
          <p:cNvPr id="145" name="Google Shape;145;p5"/>
          <p:cNvSpPr txBox="1"/>
          <p:nvPr/>
        </p:nvSpPr>
        <p:spPr>
          <a:xfrm>
            <a:off x="386605" y="3341504"/>
            <a:ext cx="790331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dk1"/>
                </a:solidFill>
                <a:latin typeface="Century Gothic"/>
                <a:ea typeface="Century Gothic"/>
                <a:cs typeface="Century Gothic"/>
                <a:sym typeface="Century Gothic"/>
              </a:rPr>
              <a:t>Notre école de conduite dispose d’une </a:t>
            </a:r>
            <a:r>
              <a:rPr lang="fr-FR" sz="1400" b="1" i="0" u="none" strike="noStrike" cap="none" dirty="0">
                <a:solidFill>
                  <a:schemeClr val="dk1"/>
                </a:solidFill>
                <a:latin typeface="Century Gothic"/>
                <a:ea typeface="Century Gothic"/>
                <a:cs typeface="Century Gothic"/>
                <a:sym typeface="Century Gothic"/>
              </a:rPr>
              <a:t>piste</a:t>
            </a:r>
            <a:r>
              <a:rPr lang="fr-FR" sz="1400" b="0" i="0" u="none" strike="noStrike" cap="none" dirty="0">
                <a:solidFill>
                  <a:schemeClr val="dk1"/>
                </a:solidFill>
                <a:latin typeface="Century Gothic"/>
                <a:ea typeface="Century Gothic"/>
                <a:cs typeface="Century Gothic"/>
                <a:sym typeface="Century Gothic"/>
              </a:rPr>
              <a:t> située à APT 84400 Stade </a:t>
            </a:r>
            <a:r>
              <a:rPr lang="fr-FR" sz="1400" b="0" i="0" u="none" strike="noStrike" cap="none">
                <a:solidFill>
                  <a:schemeClr val="dk1"/>
                </a:solidFill>
                <a:latin typeface="Century Gothic"/>
                <a:ea typeface="Century Gothic"/>
                <a:cs typeface="Century Gothic"/>
                <a:sym typeface="Century Gothic"/>
              </a:rPr>
              <a:t>de Viton</a:t>
            </a:r>
            <a:endParaRPr sz="1400" b="0" i="0" u="none" strike="noStrike" cap="none" dirty="0">
              <a:solidFill>
                <a:srgbClr val="000000"/>
              </a:solidFill>
              <a:latin typeface="Arial"/>
              <a:ea typeface="Arial"/>
              <a:cs typeface="Arial"/>
              <a:sym typeface="Arial"/>
            </a:endParaRPr>
          </a:p>
        </p:txBody>
      </p:sp>
      <p:sp>
        <p:nvSpPr>
          <p:cNvPr id="146" name="Google Shape;146;p5"/>
          <p:cNvSpPr txBox="1"/>
          <p:nvPr/>
        </p:nvSpPr>
        <p:spPr>
          <a:xfrm>
            <a:off x="400593" y="4053669"/>
            <a:ext cx="698427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dk1"/>
                </a:solidFill>
                <a:latin typeface="Century Gothic"/>
                <a:ea typeface="Century Gothic"/>
                <a:cs typeface="Century Gothic"/>
                <a:sym typeface="Century Gothic"/>
              </a:rPr>
              <a:t>Elle se situe à</a:t>
            </a:r>
            <a:r>
              <a:rPr lang="fr-FR" sz="1400" b="0" i="0" u="none" strike="noStrike" cap="none" dirty="0">
                <a:solidFill>
                  <a:srgbClr val="D0363B"/>
                </a:solidFill>
                <a:latin typeface="Century Gothic"/>
                <a:ea typeface="Century Gothic"/>
                <a:cs typeface="Century Gothic"/>
                <a:sym typeface="Century Gothic"/>
              </a:rPr>
              <a:t> 2 </a:t>
            </a:r>
            <a:r>
              <a:rPr lang="fr-FR" sz="1400" b="0" i="0" u="none" strike="noStrike" cap="none" dirty="0">
                <a:solidFill>
                  <a:srgbClr val="3D3E44"/>
                </a:solidFill>
                <a:latin typeface="Century Gothic"/>
                <a:ea typeface="Century Gothic"/>
                <a:cs typeface="Century Gothic"/>
                <a:sym typeface="Century Gothic"/>
              </a:rPr>
              <a:t>k</a:t>
            </a:r>
            <a:r>
              <a:rPr lang="fr-FR" sz="1400" b="0" i="0" u="none" strike="noStrike" cap="none" dirty="0">
                <a:solidFill>
                  <a:schemeClr val="dk1"/>
                </a:solidFill>
                <a:latin typeface="Century Gothic"/>
                <a:ea typeface="Century Gothic"/>
                <a:cs typeface="Century Gothic"/>
                <a:sym typeface="Century Gothic"/>
              </a:rPr>
              <a:t>ms (soit 5 min de l’école de conduite)</a:t>
            </a:r>
            <a:endParaRPr sz="1400" b="0" i="0" u="none" strike="noStrike" cap="none" dirty="0">
              <a:solidFill>
                <a:srgbClr val="000000"/>
              </a:solidFill>
              <a:latin typeface="Arial"/>
              <a:ea typeface="Arial"/>
              <a:cs typeface="Arial"/>
              <a:sym typeface="Arial"/>
            </a:endParaRPr>
          </a:p>
        </p:txBody>
      </p:sp>
      <p:sp>
        <p:nvSpPr>
          <p:cNvPr id="147" name="Google Shape;147;p5"/>
          <p:cNvSpPr txBox="1"/>
          <p:nvPr/>
        </p:nvSpPr>
        <p:spPr>
          <a:xfrm>
            <a:off x="400593" y="4562551"/>
            <a:ext cx="698427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fr-FR" sz="1400" b="0" i="0" u="none" strike="noStrike" cap="none" dirty="0">
                <a:solidFill>
                  <a:schemeClr val="dk1"/>
                </a:solidFill>
                <a:latin typeface="Century Gothic"/>
                <a:ea typeface="Century Gothic"/>
                <a:cs typeface="Century Gothic"/>
                <a:sym typeface="Century Gothic"/>
              </a:rPr>
              <a:t>- Le point de RDV se fait toujours à l’école de conduite</a:t>
            </a:r>
            <a:br>
              <a:rPr lang="fr-FR" sz="1400" b="0" i="0" u="none" strike="noStrike" cap="none" dirty="0">
                <a:solidFill>
                  <a:schemeClr val="dk1"/>
                </a:solidFill>
                <a:latin typeface="Century Gothic"/>
                <a:ea typeface="Century Gothic"/>
                <a:cs typeface="Century Gothic"/>
                <a:sym typeface="Century Gothic"/>
              </a:rPr>
            </a:br>
            <a:r>
              <a:rPr lang="fr-FR" sz="1400" b="0" i="0" u="none" strike="noStrike" cap="none" dirty="0">
                <a:solidFill>
                  <a:schemeClr val="dk1"/>
                </a:solidFill>
                <a:latin typeface="Century Gothic"/>
                <a:ea typeface="Century Gothic"/>
                <a:cs typeface="Century Gothic"/>
                <a:sym typeface="Century Gothic"/>
              </a:rPr>
              <a:t> </a:t>
            </a:r>
            <a:endParaRPr sz="1400" b="0" i="0" u="none" strike="noStrike" cap="none" dirty="0">
              <a:solidFill>
                <a:srgbClr val="000000"/>
              </a:solidFill>
              <a:latin typeface="Arial"/>
              <a:ea typeface="Arial"/>
              <a:cs typeface="Arial"/>
              <a:sym typeface="Arial"/>
            </a:endParaRPr>
          </a:p>
        </p:txBody>
      </p:sp>
      <p:sp>
        <p:nvSpPr>
          <p:cNvPr id="148" name="Google Shape;148;p5"/>
          <p:cNvSpPr txBox="1"/>
          <p:nvPr/>
        </p:nvSpPr>
        <p:spPr>
          <a:xfrm>
            <a:off x="400593" y="5294268"/>
            <a:ext cx="8168642"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fr-FR" sz="1400" b="1" i="0" u="none" strike="noStrike" cap="none" dirty="0">
                <a:solidFill>
                  <a:schemeClr val="dk1"/>
                </a:solidFill>
                <a:latin typeface="Century Gothic"/>
                <a:ea typeface="Century Gothic"/>
                <a:cs typeface="Century Gothic"/>
                <a:sym typeface="Century Gothic"/>
              </a:rPr>
              <a:t>Engagé dans une démarche qualité</a:t>
            </a:r>
            <a:r>
              <a:rPr lang="fr-FR" sz="1400" b="0" i="0" u="none" strike="noStrike" cap="none" dirty="0">
                <a:solidFill>
                  <a:schemeClr val="dk1"/>
                </a:solidFill>
                <a:latin typeface="Century Gothic"/>
                <a:ea typeface="Century Gothic"/>
                <a:cs typeface="Century Gothic"/>
                <a:sym typeface="Century Gothic"/>
              </a:rPr>
              <a:t>, le </a:t>
            </a:r>
            <a:r>
              <a:rPr lang="fr-FR" sz="1400" b="1" i="0" u="none" strike="noStrike" cap="none" dirty="0">
                <a:solidFill>
                  <a:schemeClr val="dk1"/>
                </a:solidFill>
                <a:latin typeface="Century Gothic"/>
                <a:ea typeface="Century Gothic"/>
                <a:cs typeface="Century Gothic"/>
                <a:sym typeface="Century Gothic"/>
              </a:rPr>
              <a:t>CER </a:t>
            </a:r>
            <a:r>
              <a:rPr lang="fr-FR" sz="1400" b="1" i="0" u="none" strike="noStrike" cap="none" dirty="0">
                <a:solidFill>
                  <a:srgbClr val="D0363B"/>
                </a:solidFill>
                <a:latin typeface="Century Gothic"/>
                <a:ea typeface="Century Gothic"/>
                <a:cs typeface="Century Gothic"/>
                <a:sym typeface="Century Gothic"/>
              </a:rPr>
              <a:t>PE</a:t>
            </a:r>
            <a:r>
              <a:rPr lang="fr-FR" b="1" dirty="0">
                <a:solidFill>
                  <a:srgbClr val="D0363B"/>
                </a:solidFill>
                <a:latin typeface="Century Gothic"/>
                <a:ea typeface="Century Gothic"/>
                <a:cs typeface="Century Gothic"/>
                <a:sym typeface="Century Gothic"/>
              </a:rPr>
              <a:t>RCETTI JEAN-LOUIS</a:t>
            </a:r>
            <a:r>
              <a:rPr lang="fr-FR" sz="1400" b="1" i="0" u="none" strike="noStrike" cap="none" dirty="0">
                <a:solidFill>
                  <a:schemeClr val="dk1"/>
                </a:solidFill>
                <a:latin typeface="Century Gothic"/>
                <a:ea typeface="Century Gothic"/>
                <a:cs typeface="Century Gothic"/>
                <a:sym typeface="Century Gothic"/>
              </a:rPr>
              <a:t> </a:t>
            </a:r>
            <a:r>
              <a:rPr lang="fr-FR" sz="1400" b="0" i="0" u="none" strike="noStrike" cap="none" dirty="0">
                <a:solidFill>
                  <a:schemeClr val="dk1"/>
                </a:solidFill>
                <a:latin typeface="Century Gothic"/>
                <a:ea typeface="Century Gothic"/>
                <a:cs typeface="Century Gothic"/>
                <a:sym typeface="Century Gothic"/>
              </a:rPr>
              <a:t>met à votre disposition un enseignant expert pour un groupe de </a:t>
            </a:r>
            <a:r>
              <a:rPr lang="fr-FR" dirty="0">
                <a:solidFill>
                  <a:srgbClr val="D0363B"/>
                </a:solidFill>
                <a:latin typeface="Century Gothic"/>
                <a:ea typeface="Century Gothic"/>
                <a:cs typeface="Century Gothic"/>
                <a:sym typeface="Century Gothic"/>
              </a:rPr>
              <a:t>TROIS</a:t>
            </a:r>
            <a:r>
              <a:rPr lang="fr-FR" sz="1400" b="0" i="0" u="none" strike="noStrike" cap="none" dirty="0">
                <a:solidFill>
                  <a:schemeClr val="dk1"/>
                </a:solidFill>
                <a:latin typeface="Century Gothic"/>
                <a:ea typeface="Century Gothic"/>
                <a:cs typeface="Century Gothic"/>
                <a:sym typeface="Century Gothic"/>
              </a:rPr>
              <a:t> élèves maximum lors des </a:t>
            </a:r>
            <a:r>
              <a:rPr lang="fr-FR" sz="1400" b="1" i="0" u="none" strike="noStrike" cap="none" dirty="0">
                <a:solidFill>
                  <a:schemeClr val="dk1"/>
                </a:solidFill>
                <a:latin typeface="Century Gothic"/>
                <a:ea typeface="Century Gothic"/>
                <a:cs typeface="Century Gothic"/>
                <a:sym typeface="Century Gothic"/>
              </a:rPr>
              <a:t>cours de maniabilité sur plateau</a:t>
            </a:r>
            <a:r>
              <a:rPr lang="fr-FR" sz="1400" b="0" i="0" u="none" strike="noStrike" cap="none" dirty="0">
                <a:solidFill>
                  <a:schemeClr val="dk1"/>
                </a:solidFill>
                <a:latin typeface="Century Gothic"/>
                <a:ea typeface="Century Gothic"/>
                <a:cs typeface="Century Gothic"/>
                <a:sym typeface="Century Gothic"/>
              </a:rPr>
              <a:t>, et un groupe </a:t>
            </a:r>
            <a:r>
              <a:rPr lang="fr-FR" dirty="0">
                <a:solidFill>
                  <a:srgbClr val="D0363B"/>
                </a:solidFill>
                <a:latin typeface="Century Gothic"/>
                <a:ea typeface="Century Gothic"/>
                <a:cs typeface="Century Gothic"/>
                <a:sym typeface="Century Gothic"/>
              </a:rPr>
              <a:t>TROIS</a:t>
            </a:r>
            <a:r>
              <a:rPr lang="fr-FR" sz="1400" b="0" i="0" u="none" strike="noStrike" cap="none" dirty="0">
                <a:solidFill>
                  <a:schemeClr val="dk1"/>
                </a:solidFill>
                <a:latin typeface="Century Gothic"/>
                <a:ea typeface="Century Gothic"/>
                <a:cs typeface="Century Gothic"/>
                <a:sym typeface="Century Gothic"/>
              </a:rPr>
              <a:t> élèves maximum lors des</a:t>
            </a:r>
            <a:r>
              <a:rPr lang="fr-FR" sz="1400" b="1" i="0" u="none" strike="noStrike" cap="none" dirty="0">
                <a:solidFill>
                  <a:schemeClr val="dk1"/>
                </a:solidFill>
                <a:latin typeface="Century Gothic"/>
                <a:ea typeface="Century Gothic"/>
                <a:cs typeface="Century Gothic"/>
                <a:sym typeface="Century Gothic"/>
              </a:rPr>
              <a:t> cours de circulation</a:t>
            </a:r>
            <a:r>
              <a:rPr lang="fr-FR" sz="1400" b="0" i="0" u="none" strike="noStrike" cap="none" dirty="0">
                <a:solidFill>
                  <a:schemeClr val="dk1"/>
                </a:solidFill>
                <a:latin typeface="Century Gothic"/>
                <a:ea typeface="Century Gothic"/>
                <a:cs typeface="Century Gothic"/>
                <a:sym typeface="Century Gothic"/>
              </a:rPr>
              <a:t>.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6"/>
          <p:cNvPicPr preferRelativeResize="0"/>
          <p:nvPr/>
        </p:nvPicPr>
        <p:blipFill rotWithShape="1">
          <a:blip r:embed="rId3">
            <a:alphaModFix/>
          </a:blip>
          <a:srcRect/>
          <a:stretch/>
        </p:blipFill>
        <p:spPr>
          <a:xfrm>
            <a:off x="6581917" y="635086"/>
            <a:ext cx="1962295" cy="1752509"/>
          </a:xfrm>
          <a:prstGeom prst="rect">
            <a:avLst/>
          </a:prstGeom>
          <a:noFill/>
          <a:ln>
            <a:noFill/>
          </a:ln>
        </p:spPr>
      </p:pic>
      <p:sp>
        <p:nvSpPr>
          <p:cNvPr id="154" name="Google Shape;154;p6"/>
          <p:cNvSpPr txBox="1"/>
          <p:nvPr/>
        </p:nvSpPr>
        <p:spPr>
          <a:xfrm>
            <a:off x="504850" y="677137"/>
            <a:ext cx="5831383"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LES ENJEUX</a:t>
            </a:r>
            <a:br>
              <a:rPr lang="fr-FR" sz="3200" b="1" i="0" u="sng" strike="noStrike" cap="none">
                <a:solidFill>
                  <a:srgbClr val="FFFFFF"/>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DES FORMATIONS</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AUX PERMIS DE CONDUIRE</a:t>
            </a:r>
            <a:endParaRPr sz="1400" b="0" i="0" u="none" strike="noStrike" cap="none">
              <a:solidFill>
                <a:srgbClr val="000000"/>
              </a:solidFill>
              <a:latin typeface="Arial"/>
              <a:ea typeface="Arial"/>
              <a:cs typeface="Arial"/>
              <a:sym typeface="Arial"/>
            </a:endParaRPr>
          </a:p>
        </p:txBody>
      </p:sp>
      <p:sp>
        <p:nvSpPr>
          <p:cNvPr id="155" name="Google Shape;155;p6"/>
          <p:cNvSpPr/>
          <p:nvPr/>
        </p:nvSpPr>
        <p:spPr>
          <a:xfrm>
            <a:off x="504851" y="2387595"/>
            <a:ext cx="3505640" cy="3827417"/>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56" name="Google Shape;156;p6"/>
          <p:cNvSpPr/>
          <p:nvPr/>
        </p:nvSpPr>
        <p:spPr>
          <a:xfrm>
            <a:off x="504851" y="2605715"/>
            <a:ext cx="3505640" cy="365760"/>
          </a:xfrm>
          <a:prstGeom prst="rect">
            <a:avLst/>
          </a:prstGeom>
          <a:solidFill>
            <a:srgbClr val="D0363B"/>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entury Gothic"/>
              <a:buNone/>
            </a:pPr>
            <a:r>
              <a:rPr lang="fr-FR" sz="1800" b="0" i="0" u="none" strike="noStrike" cap="none">
                <a:solidFill>
                  <a:srgbClr val="FFFFFF"/>
                </a:solidFill>
                <a:latin typeface="Century Gothic"/>
                <a:ea typeface="Century Gothic"/>
                <a:cs typeface="Century Gothic"/>
                <a:sym typeface="Century Gothic"/>
              </a:rPr>
              <a:t>ENJEUX &amp; OBJECTIFS</a:t>
            </a:r>
            <a:endParaRPr sz="1400" b="0" i="0" u="none" strike="noStrike" cap="none">
              <a:solidFill>
                <a:srgbClr val="000000"/>
              </a:solidFill>
              <a:latin typeface="Arial"/>
              <a:ea typeface="Arial"/>
              <a:cs typeface="Arial"/>
              <a:sym typeface="Arial"/>
            </a:endParaRPr>
          </a:p>
        </p:txBody>
      </p:sp>
      <p:sp>
        <p:nvSpPr>
          <p:cNvPr id="157" name="Google Shape;157;p6"/>
          <p:cNvSpPr txBox="1"/>
          <p:nvPr/>
        </p:nvSpPr>
        <p:spPr>
          <a:xfrm>
            <a:off x="575888" y="3109828"/>
            <a:ext cx="3282079" cy="31700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L’obtention du permis de conduire est devenue un outil social indispensable pour une très grande partie des jeunes de notre société.</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Au-delà du </a:t>
            </a:r>
            <a:r>
              <a:rPr lang="fr-FR" sz="1000" b="1" i="0" u="none" strike="noStrike" cap="none">
                <a:solidFill>
                  <a:srgbClr val="D0363B"/>
                </a:solidFill>
                <a:latin typeface="Century Gothic"/>
                <a:ea typeface="Century Gothic"/>
                <a:cs typeface="Century Gothic"/>
                <a:sym typeface="Century Gothic"/>
              </a:rPr>
              <a:t>plaisir de conduire</a:t>
            </a:r>
            <a:r>
              <a:rPr lang="fr-FR" sz="1000" b="0" i="0" u="none" strike="noStrike" cap="none">
                <a:solidFill>
                  <a:srgbClr val="000000"/>
                </a:solidFill>
                <a:latin typeface="Century Gothic"/>
                <a:ea typeface="Century Gothic"/>
                <a:cs typeface="Century Gothic"/>
                <a:sym typeface="Century Gothic"/>
              </a:rPr>
              <a:t>, l’utilisation d’un véhicule est souvent </a:t>
            </a:r>
            <a:r>
              <a:rPr lang="fr-FR" sz="1000" b="1" i="0" u="none" strike="noStrike" cap="none">
                <a:solidFill>
                  <a:srgbClr val="000000"/>
                </a:solidFill>
                <a:latin typeface="Century Gothic"/>
                <a:ea typeface="Century Gothic"/>
                <a:cs typeface="Century Gothic"/>
                <a:sym typeface="Century Gothic"/>
              </a:rPr>
              <a:t>indispensable</a:t>
            </a:r>
            <a:r>
              <a:rPr lang="fr-FR" sz="1000" b="0" i="0" u="none" strike="noStrike" cap="none">
                <a:solidFill>
                  <a:srgbClr val="000000"/>
                </a:solidFill>
                <a:latin typeface="Century Gothic"/>
                <a:ea typeface="Century Gothic"/>
                <a:cs typeface="Century Gothic"/>
                <a:sym typeface="Century Gothic"/>
              </a:rPr>
              <a:t> pour les études, le travail ou les loisirs.</a:t>
            </a:r>
            <a:br>
              <a:rPr lang="fr-FR" sz="1000" b="0" i="0" u="none" strike="noStrike" cap="none">
                <a:solidFill>
                  <a:srgbClr val="000000"/>
                </a:solidFill>
                <a:latin typeface="Century Gothic"/>
                <a:ea typeface="Century Gothic"/>
                <a:cs typeface="Century Gothic"/>
                <a:sym typeface="Century Gothic"/>
              </a:rPr>
            </a:br>
            <a:br>
              <a:rPr lang="fr-FR" sz="1000" b="0" i="0" u="none" strike="noStrike" cap="none">
                <a:solidFill>
                  <a:srgbClr val="000000"/>
                </a:solidFill>
                <a:latin typeface="Century Gothic"/>
                <a:ea typeface="Century Gothic"/>
                <a:cs typeface="Century Gothic"/>
                <a:sym typeface="Century Gothic"/>
              </a:rPr>
            </a:br>
            <a:r>
              <a:rPr lang="fr-FR" sz="1000" b="1" i="0" u="none" strike="noStrike" cap="none">
                <a:solidFill>
                  <a:srgbClr val="000000"/>
                </a:solidFill>
                <a:latin typeface="Century Gothic"/>
                <a:ea typeface="Century Gothic"/>
                <a:cs typeface="Century Gothic"/>
                <a:sym typeface="Century Gothic"/>
              </a:rPr>
              <a:t>&gt;&gt; ROULER EN SÉCURITÉ EST DONC UNE</a:t>
            </a:r>
            <a:br>
              <a:rPr lang="fr-FR" sz="1000" b="1" i="0" u="none" strike="noStrike" cap="none">
                <a:solidFill>
                  <a:srgbClr val="000000"/>
                </a:solidFill>
                <a:latin typeface="Century Gothic"/>
                <a:ea typeface="Century Gothic"/>
                <a:cs typeface="Century Gothic"/>
                <a:sym typeface="Century Gothic"/>
              </a:rPr>
            </a:br>
            <a:r>
              <a:rPr lang="fr-FR" sz="1000" b="1" i="0" u="none" strike="noStrike" cap="none">
                <a:solidFill>
                  <a:srgbClr val="000000"/>
                </a:solidFill>
                <a:latin typeface="Century Gothic"/>
                <a:ea typeface="Century Gothic"/>
                <a:cs typeface="Century Gothic"/>
                <a:sym typeface="Century Gothic"/>
              </a:rPr>
              <a:t>NÉCESSITÉ POUR TOUS QUELQUE SOIT LE VEHICULE UTILISE.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Montserrat"/>
              <a:buNone/>
            </a:pPr>
            <a:endParaRPr sz="1000" b="0" i="0" u="none" strike="noStrike" cap="none">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L’objectif principal des écoles de conduite du réseau CER est </a:t>
            </a:r>
            <a:r>
              <a:rPr lang="fr-FR" sz="1000" b="1" i="0" u="none" strike="noStrike" cap="none">
                <a:solidFill>
                  <a:srgbClr val="000000"/>
                </a:solidFill>
                <a:latin typeface="Century Gothic"/>
                <a:ea typeface="Century Gothic"/>
                <a:cs typeface="Century Gothic"/>
                <a:sym typeface="Century Gothic"/>
              </a:rPr>
              <a:t>d’amener tout élève vers la réussite, </a:t>
            </a:r>
            <a:r>
              <a:rPr lang="fr-FR" sz="1000" b="0" i="0" u="none" strike="noStrike" cap="none">
                <a:solidFill>
                  <a:srgbClr val="000000"/>
                </a:solidFill>
                <a:latin typeface="Century Gothic"/>
                <a:ea typeface="Century Gothic"/>
                <a:cs typeface="Century Gothic"/>
                <a:sym typeface="Century Gothic"/>
              </a:rPr>
              <a:t>en transmettant à chacun la maîtrise de compétences en termes de </a:t>
            </a:r>
            <a:r>
              <a:rPr lang="fr-FR" sz="1000" b="1" i="0" u="none" strike="noStrike" cap="none">
                <a:solidFill>
                  <a:srgbClr val="D0363B"/>
                </a:solidFill>
                <a:latin typeface="Century Gothic"/>
                <a:ea typeface="Century Gothic"/>
                <a:cs typeface="Century Gothic"/>
                <a:sym typeface="Century Gothic"/>
              </a:rPr>
              <a:t>savoir-être, savoirs, savoir-faire et savoir-devenir.</a:t>
            </a:r>
            <a:br>
              <a:rPr lang="fr-FR" sz="1000" b="1" i="0" u="none" strike="noStrike" cap="none">
                <a:solidFill>
                  <a:srgbClr val="D0363B"/>
                </a:solidFill>
                <a:latin typeface="Century Gothic"/>
                <a:ea typeface="Century Gothic"/>
                <a:cs typeface="Century Gothic"/>
                <a:sym typeface="Century Gothic"/>
              </a:rPr>
            </a:br>
            <a:endParaRPr sz="1000" b="1" i="0" u="none" strike="noStrike" cap="none">
              <a:solidFill>
                <a:srgbClr val="D0363B"/>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Century Gothic"/>
              <a:buNone/>
            </a:pPr>
            <a:r>
              <a:rPr lang="fr-FR" sz="1000" b="0" i="0" u="none" strike="noStrike" cap="none">
                <a:solidFill>
                  <a:srgbClr val="000000"/>
                </a:solidFill>
                <a:latin typeface="Century Gothic"/>
                <a:ea typeface="Century Gothic"/>
                <a:cs typeface="Century Gothic"/>
                <a:sym typeface="Century Gothic"/>
              </a:rPr>
              <a:t>Apprendre à conduire est une </a:t>
            </a:r>
            <a:r>
              <a:rPr lang="fr-FR" sz="1000" b="1" i="0" u="none" strike="noStrike" cap="none">
                <a:solidFill>
                  <a:srgbClr val="000000"/>
                </a:solidFill>
                <a:latin typeface="Century Gothic"/>
                <a:ea typeface="Century Gothic"/>
                <a:cs typeface="Century Gothic"/>
                <a:sym typeface="Century Gothic"/>
              </a:rPr>
              <a:t>démarche éducative exigeante</a:t>
            </a:r>
            <a:r>
              <a:rPr lang="fr-FR" sz="1000" b="0" i="0" u="none" strike="noStrike" cap="none">
                <a:solidFill>
                  <a:srgbClr val="000000"/>
                </a:solidFill>
                <a:latin typeface="Century Gothic"/>
                <a:ea typeface="Century Gothic"/>
                <a:cs typeface="Century Gothic"/>
                <a:sym typeface="Century Gothic"/>
              </a:rPr>
              <a:t> devant être prise au </a:t>
            </a:r>
            <a:r>
              <a:rPr lang="fr-FR" sz="1000" b="0" i="0" u="sng" strike="noStrike" cap="none">
                <a:solidFill>
                  <a:srgbClr val="000000"/>
                </a:solidFill>
                <a:latin typeface="Century Gothic"/>
                <a:ea typeface="Century Gothic"/>
                <a:cs typeface="Century Gothic"/>
                <a:sym typeface="Century Gothic"/>
              </a:rPr>
              <a:t>sérieux</a:t>
            </a:r>
            <a:r>
              <a:rPr lang="fr-FR" sz="1000" b="0" i="0" u="none" strike="noStrike" cap="none">
                <a:solidFill>
                  <a:srgbClr val="000000"/>
                </a:solidFill>
                <a:latin typeface="Century Gothic"/>
                <a:ea typeface="Century Gothic"/>
                <a:cs typeface="Century Gothic"/>
                <a:sym typeface="Century Gothic"/>
              </a:rPr>
              <a:t> et avec </a:t>
            </a:r>
            <a:r>
              <a:rPr lang="fr-FR" sz="1000" b="0" i="0" u="sng" strike="noStrike" cap="none">
                <a:solidFill>
                  <a:srgbClr val="000000"/>
                </a:solidFill>
                <a:latin typeface="Century Gothic"/>
                <a:ea typeface="Century Gothic"/>
                <a:cs typeface="Century Gothic"/>
                <a:sym typeface="Century Gothic"/>
              </a:rPr>
              <a:t>assiduité</a:t>
            </a:r>
            <a:r>
              <a:rPr lang="fr-FR" sz="1000" b="0" i="0" u="none" strike="noStrike" cap="none">
                <a:solidFill>
                  <a:srgbClr val="000000"/>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158" name="Google Shape;158;p6"/>
          <p:cNvSpPr/>
          <p:nvPr/>
        </p:nvSpPr>
        <p:spPr>
          <a:xfrm rot="10800000">
            <a:off x="4215143" y="2540855"/>
            <a:ext cx="4511039" cy="3996630"/>
          </a:xfrm>
          <a:prstGeom prst="rtTriangle">
            <a:avLst/>
          </a:prstGeom>
          <a:solidFill>
            <a:srgbClr val="2D2D2D"/>
          </a:solidFill>
          <a:ln w="9525"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59" name="Google Shape;159;p6"/>
          <p:cNvSpPr/>
          <p:nvPr/>
        </p:nvSpPr>
        <p:spPr>
          <a:xfrm>
            <a:off x="4203406" y="2537538"/>
            <a:ext cx="4159722" cy="3685376"/>
          </a:xfrm>
          <a:prstGeom prst="rtTriangle">
            <a:avLst/>
          </a:prstGeom>
          <a:blipFill rotWithShape="1">
            <a:blip r:embed="rId4">
              <a:alphaModFix/>
            </a:blip>
            <a:stretch>
              <a:fillRect/>
            </a:stretch>
          </a:blipFill>
          <a:ln w="12700" cap="flat" cmpd="sng">
            <a:solidFill>
              <a:srgbClr val="F5F4E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60" name="Google Shape;160;p6"/>
          <p:cNvSpPr/>
          <p:nvPr/>
        </p:nvSpPr>
        <p:spPr>
          <a:xfrm>
            <a:off x="4214258" y="2650539"/>
            <a:ext cx="4511039" cy="365760"/>
          </a:xfrm>
          <a:prstGeom prst="rect">
            <a:avLst/>
          </a:prstGeom>
          <a:solidFill>
            <a:srgbClr val="F5F4EE"/>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Century Gothic"/>
              <a:buNone/>
            </a:pPr>
            <a:r>
              <a:rPr lang="fr-FR" sz="1200" b="1" i="0" u="sng" strike="noStrike" cap="none">
                <a:solidFill>
                  <a:srgbClr val="000000"/>
                </a:solidFill>
                <a:latin typeface="Century Gothic"/>
                <a:ea typeface="Century Gothic"/>
                <a:cs typeface="Century Gothic"/>
                <a:sym typeface="Century Gothic"/>
              </a:rPr>
              <a:t>Comment sont évalués vos progrès ? </a:t>
            </a:r>
            <a:endParaRPr sz="1400" b="0" i="0" u="none" strike="noStrike" cap="none">
              <a:solidFill>
                <a:srgbClr val="000000"/>
              </a:solidFill>
              <a:latin typeface="Arial"/>
              <a:ea typeface="Arial"/>
              <a:cs typeface="Arial"/>
              <a:sym typeface="Arial"/>
            </a:endParaRPr>
          </a:p>
        </p:txBody>
      </p:sp>
      <p:sp>
        <p:nvSpPr>
          <p:cNvPr id="161" name="Google Shape;161;p6"/>
          <p:cNvSpPr txBox="1"/>
          <p:nvPr/>
        </p:nvSpPr>
        <p:spPr>
          <a:xfrm>
            <a:off x="5356746" y="3079669"/>
            <a:ext cx="3359842" cy="3693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900"/>
              <a:buFont typeface="Century Gothic"/>
              <a:buNone/>
            </a:pPr>
            <a:r>
              <a:rPr lang="fr-FR" sz="900" b="0" i="0" u="none" strike="noStrike" cap="none">
                <a:solidFill>
                  <a:srgbClr val="FFFFFF"/>
                </a:solidFill>
                <a:latin typeface="Century Gothic"/>
                <a:ea typeface="Century Gothic"/>
                <a:cs typeface="Century Gothic"/>
                <a:sym typeface="Century Gothic"/>
              </a:rPr>
              <a:t>A l’aide de </a:t>
            </a:r>
            <a:r>
              <a:rPr lang="fr-FR" sz="900" b="1" i="0" u="none" strike="noStrike" cap="none">
                <a:solidFill>
                  <a:srgbClr val="FFFFFF"/>
                </a:solidFill>
                <a:latin typeface="Century Gothic"/>
                <a:ea typeface="Century Gothic"/>
                <a:cs typeface="Century Gothic"/>
                <a:sym typeface="Century Gothic"/>
              </a:rPr>
              <a:t>grilles de progression </a:t>
            </a:r>
            <a:r>
              <a:rPr lang="fr-FR" sz="900" b="0" i="0" u="none" strike="noStrike" cap="none">
                <a:solidFill>
                  <a:srgbClr val="FFFFFF"/>
                </a:solidFill>
                <a:latin typeface="Century Gothic"/>
                <a:ea typeface="Century Gothic"/>
                <a:cs typeface="Century Gothic"/>
                <a:sym typeface="Century Gothic"/>
              </a:rPr>
              <a:t>permettant</a:t>
            </a:r>
            <a:br>
              <a:rPr lang="fr-FR" sz="900" b="0" i="0" u="none" strike="noStrike" cap="none">
                <a:solidFill>
                  <a:srgbClr val="FFFFFF"/>
                </a:solidFill>
                <a:latin typeface="Century Gothic"/>
                <a:ea typeface="Century Gothic"/>
                <a:cs typeface="Century Gothic"/>
                <a:sym typeface="Century Gothic"/>
              </a:rPr>
            </a:br>
            <a:r>
              <a:rPr lang="fr-FR" sz="900" b="0" i="0" u="none" strike="noStrike" cap="none">
                <a:solidFill>
                  <a:srgbClr val="FFFFFF"/>
                </a:solidFill>
                <a:latin typeface="Century Gothic"/>
                <a:ea typeface="Century Gothic"/>
                <a:cs typeface="Century Gothic"/>
                <a:sym typeface="Century Gothic"/>
              </a:rPr>
              <a:t>de valider vos acquis !</a:t>
            </a:r>
            <a:endParaRPr sz="1400" b="0" i="0" u="none" strike="noStrike" cap="none">
              <a:solidFill>
                <a:srgbClr val="000000"/>
              </a:solidFill>
              <a:latin typeface="Arial"/>
              <a:ea typeface="Arial"/>
              <a:cs typeface="Arial"/>
              <a:sym typeface="Arial"/>
            </a:endParaRPr>
          </a:p>
        </p:txBody>
      </p:sp>
      <p:sp>
        <p:nvSpPr>
          <p:cNvPr id="162" name="Google Shape;162;p6"/>
          <p:cNvSpPr txBox="1"/>
          <p:nvPr/>
        </p:nvSpPr>
        <p:spPr>
          <a:xfrm>
            <a:off x="5431809" y="3408773"/>
            <a:ext cx="3284779" cy="50783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900"/>
              <a:buFont typeface="Century Gothic"/>
              <a:buNone/>
            </a:pPr>
            <a:r>
              <a:rPr lang="fr-FR" sz="900" b="0" i="0" u="none" strike="noStrike" cap="none">
                <a:solidFill>
                  <a:srgbClr val="FFFFFF"/>
                </a:solidFill>
                <a:latin typeface="Century Gothic"/>
                <a:ea typeface="Century Gothic"/>
                <a:cs typeface="Century Gothic"/>
                <a:sym typeface="Century Gothic"/>
              </a:rPr>
              <a:t>L’enseignant évalue vos </a:t>
            </a:r>
            <a:r>
              <a:rPr lang="fr-FR" sz="900" b="1" i="0" u="none" strike="noStrike" cap="none">
                <a:solidFill>
                  <a:srgbClr val="FFFFFF"/>
                </a:solidFill>
                <a:latin typeface="Century Gothic"/>
                <a:ea typeface="Century Gothic"/>
                <a:cs typeface="Century Gothic"/>
                <a:sym typeface="Century Gothic"/>
              </a:rPr>
              <a:t>savoirs comportementaux, techniques et environnementaux </a:t>
            </a:r>
            <a:r>
              <a:rPr lang="fr-FR" sz="900" b="0" i="0" u="none" strike="noStrike" cap="none">
                <a:solidFill>
                  <a:srgbClr val="FFFFFF"/>
                </a:solidFill>
                <a:latin typeface="Century Gothic"/>
                <a:ea typeface="Century Gothic"/>
                <a:cs typeface="Century Gothic"/>
                <a:sym typeface="Century Gothic"/>
              </a:rPr>
              <a:t>au fil</a:t>
            </a:r>
            <a:br>
              <a:rPr lang="fr-FR" sz="900" b="0" i="0" u="none" strike="noStrike" cap="none">
                <a:solidFill>
                  <a:srgbClr val="FFFFFF"/>
                </a:solidFill>
                <a:latin typeface="Century Gothic"/>
                <a:ea typeface="Century Gothic"/>
                <a:cs typeface="Century Gothic"/>
                <a:sym typeface="Century Gothic"/>
              </a:rPr>
            </a:br>
            <a:r>
              <a:rPr lang="fr-FR" sz="900" b="0" i="0" u="none" strike="noStrike" cap="none">
                <a:solidFill>
                  <a:srgbClr val="FFFFFF"/>
                </a:solidFill>
                <a:latin typeface="Century Gothic"/>
                <a:ea typeface="Century Gothic"/>
                <a:cs typeface="Century Gothic"/>
                <a:sym typeface="Century Gothic"/>
              </a:rPr>
              <a:t>de votre apprentissage. </a:t>
            </a:r>
            <a:endParaRPr sz="1400" b="0" i="0" u="none" strike="noStrike" cap="none">
              <a:solidFill>
                <a:srgbClr val="000000"/>
              </a:solidFill>
              <a:latin typeface="Arial"/>
              <a:ea typeface="Arial"/>
              <a:cs typeface="Arial"/>
              <a:sym typeface="Arial"/>
            </a:endParaRPr>
          </a:p>
        </p:txBody>
      </p:sp>
      <p:sp>
        <p:nvSpPr>
          <p:cNvPr id="163" name="Google Shape;163;p6"/>
          <p:cNvSpPr txBox="1"/>
          <p:nvPr/>
        </p:nvSpPr>
        <p:spPr>
          <a:xfrm>
            <a:off x="6417693" y="3963107"/>
            <a:ext cx="2358600" cy="1200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FFFFFF"/>
              </a:buClr>
              <a:buSzPts val="900"/>
              <a:buFont typeface="Century Gothic"/>
              <a:buNone/>
            </a:pPr>
            <a:r>
              <a:rPr lang="fr-FR" sz="900" b="0" i="0" u="none" strike="noStrike" cap="none">
                <a:solidFill>
                  <a:srgbClr val="FFFFFF"/>
                </a:solidFill>
                <a:latin typeface="Century Gothic"/>
                <a:ea typeface="Century Gothic"/>
                <a:cs typeface="Century Gothic"/>
                <a:sym typeface="Century Gothic"/>
              </a:rPr>
              <a:t>Des </a:t>
            </a:r>
            <a:r>
              <a:rPr lang="fr-FR" sz="900" b="1" i="0" u="none" strike="noStrike" cap="none">
                <a:solidFill>
                  <a:srgbClr val="FFFFFF"/>
                </a:solidFill>
                <a:latin typeface="Century Gothic"/>
                <a:ea typeface="Century Gothic"/>
                <a:cs typeface="Century Gothic"/>
                <a:sym typeface="Century Gothic"/>
              </a:rPr>
              <a:t>évaluations</a:t>
            </a:r>
            <a:r>
              <a:rPr lang="fr-FR" sz="900" b="0" i="0" u="none" strike="noStrike" cap="none">
                <a:solidFill>
                  <a:srgbClr val="FFFFFF"/>
                </a:solidFill>
                <a:latin typeface="Century Gothic"/>
                <a:ea typeface="Century Gothic"/>
                <a:cs typeface="Century Gothic"/>
                <a:sym typeface="Century Gothic"/>
              </a:rPr>
              <a:t> tout au long de votre parcours vous permettront également de </a:t>
            </a:r>
            <a:r>
              <a:rPr lang="fr-FR" sz="900" b="1" i="0" u="none" strike="noStrike" cap="none">
                <a:solidFill>
                  <a:srgbClr val="FFFFFF"/>
                </a:solidFill>
                <a:latin typeface="Century Gothic"/>
                <a:ea typeface="Century Gothic"/>
                <a:cs typeface="Century Gothic"/>
                <a:sym typeface="Century Gothic"/>
              </a:rPr>
              <a:t>mesurer vos progrès</a:t>
            </a:r>
            <a:r>
              <a:rPr lang="fr-FR" sz="900" b="0" i="0" u="none" strike="noStrike" cap="none">
                <a:solidFill>
                  <a:srgbClr val="FFFFFF"/>
                </a:solidFill>
                <a:latin typeface="Century Gothic"/>
                <a:ea typeface="Century Gothic"/>
                <a:cs typeface="Century Gothic"/>
                <a:sym typeface="Century Gothic"/>
              </a:rPr>
              <a:t> et ainsi vous présenter aux épreuves du permis de conduire lorsque </a:t>
            </a:r>
            <a:r>
              <a:rPr lang="fr-FR" sz="900" b="1" i="0" u="none" strike="noStrike" cap="none">
                <a:solidFill>
                  <a:srgbClr val="FFFFFF"/>
                </a:solidFill>
                <a:latin typeface="Century Gothic"/>
                <a:ea typeface="Century Gothic"/>
                <a:cs typeface="Century Gothic"/>
                <a:sym typeface="Century Gothic"/>
              </a:rPr>
              <a:t>l’ensemble des 	compétences requises seront validées et que l’examen </a:t>
            </a:r>
            <a:endParaRPr sz="1400" b="0" i="0" u="none" strike="noStrike" cap="none">
              <a:solidFill>
                <a:srgbClr val="000000"/>
              </a:solidFill>
              <a:latin typeface="Arial"/>
              <a:ea typeface="Arial"/>
              <a:cs typeface="Arial"/>
              <a:sym typeface="Arial"/>
            </a:endParaRPr>
          </a:p>
          <a:p>
            <a:pPr marL="0" marR="0" lvl="0" indent="0" algn="r" rtl="0">
              <a:lnSpc>
                <a:spcPct val="100000"/>
              </a:lnSpc>
              <a:spcBef>
                <a:spcPts val="0"/>
              </a:spcBef>
              <a:spcAft>
                <a:spcPts val="0"/>
              </a:spcAft>
              <a:buClr>
                <a:srgbClr val="FFFFFF"/>
              </a:buClr>
              <a:buSzPts val="900"/>
              <a:buFont typeface="Century Gothic"/>
              <a:buNone/>
            </a:pPr>
            <a:r>
              <a:rPr lang="fr-FR" sz="900" b="1" i="0" u="none" strike="noStrike" cap="none">
                <a:solidFill>
                  <a:srgbClr val="FFFFFF"/>
                </a:solidFill>
                <a:latin typeface="Century Gothic"/>
                <a:ea typeface="Century Gothic"/>
                <a:cs typeface="Century Gothic"/>
                <a:sym typeface="Century Gothic"/>
              </a:rPr>
              <a:t>blanc sera effectué</a:t>
            </a:r>
            <a:r>
              <a:rPr lang="fr-FR" sz="900" b="0" i="0" u="none" strike="noStrike" cap="none">
                <a:solidFill>
                  <a:srgbClr val="FFFFFF"/>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164" name="Google Shape;164;p6"/>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65" name="Google Shape;165;p6"/>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pic>
        <p:nvPicPr>
          <p:cNvPr id="166" name="Google Shape;166;p6"/>
          <p:cNvPicPr preferRelativeResize="0"/>
          <p:nvPr/>
        </p:nvPicPr>
        <p:blipFill rotWithShape="1">
          <a:blip r:embed="rId5">
            <a:alphaModFix/>
          </a:blip>
          <a:srcRect/>
          <a:stretch/>
        </p:blipFill>
        <p:spPr>
          <a:xfrm>
            <a:off x="7446424" y="5366731"/>
            <a:ext cx="713507" cy="712937"/>
          </a:xfrm>
          <a:prstGeom prst="rect">
            <a:avLst/>
          </a:prstGeom>
          <a:noFill/>
          <a:ln>
            <a:noFill/>
          </a:ln>
        </p:spPr>
      </p:pic>
      <p:sp>
        <p:nvSpPr>
          <p:cNvPr id="167" name="Google Shape;167;p6"/>
          <p:cNvSpPr txBox="1"/>
          <p:nvPr/>
        </p:nvSpPr>
        <p:spPr>
          <a:xfrm>
            <a:off x="6922884" y="6509394"/>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1.2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7"/>
          <p:cNvSpPr txBox="1"/>
          <p:nvPr/>
        </p:nvSpPr>
        <p:spPr>
          <a:xfrm>
            <a:off x="1602297" y="520897"/>
            <a:ext cx="7063530"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L’EXAMEN THÉORIQUE</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DU PERMIS DE CONDUIRE</a:t>
            </a:r>
            <a:endParaRPr sz="1400" b="0" i="0" u="none" strike="noStrike" cap="none">
              <a:solidFill>
                <a:srgbClr val="000000"/>
              </a:solidFill>
              <a:latin typeface="Arial"/>
              <a:ea typeface="Arial"/>
              <a:cs typeface="Arial"/>
              <a:sym typeface="Arial"/>
            </a:endParaRPr>
          </a:p>
        </p:txBody>
      </p:sp>
      <p:pic>
        <p:nvPicPr>
          <p:cNvPr id="173" name="Google Shape;173;p7"/>
          <p:cNvPicPr preferRelativeResize="0"/>
          <p:nvPr/>
        </p:nvPicPr>
        <p:blipFill rotWithShape="1">
          <a:blip r:embed="rId3">
            <a:alphaModFix/>
          </a:blip>
          <a:srcRect/>
          <a:stretch/>
        </p:blipFill>
        <p:spPr>
          <a:xfrm rot="-667140">
            <a:off x="1687657" y="784980"/>
            <a:ext cx="1045382" cy="1044547"/>
          </a:xfrm>
          <a:prstGeom prst="rect">
            <a:avLst/>
          </a:prstGeom>
          <a:noFill/>
          <a:ln>
            <a:noFill/>
          </a:ln>
        </p:spPr>
      </p:pic>
      <p:sp>
        <p:nvSpPr>
          <p:cNvPr id="174" name="Google Shape;174;p7"/>
          <p:cNvSpPr/>
          <p:nvPr/>
        </p:nvSpPr>
        <p:spPr>
          <a:xfrm>
            <a:off x="4279900" y="2501986"/>
            <a:ext cx="4373227" cy="3720518"/>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75" name="Google Shape;175;p7"/>
          <p:cNvSpPr txBox="1"/>
          <p:nvPr/>
        </p:nvSpPr>
        <p:spPr>
          <a:xfrm>
            <a:off x="4318000" y="2825149"/>
            <a:ext cx="4296443" cy="255454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00"/>
              <a:buFont typeface="Arial"/>
              <a:buNone/>
            </a:pPr>
            <a:r>
              <a:rPr lang="fr-FR" sz="1000" b="1" i="0" u="none" strike="noStrike" cap="none">
                <a:solidFill>
                  <a:srgbClr val="000000"/>
                </a:solidFill>
                <a:latin typeface="Century Gothic"/>
                <a:ea typeface="Century Gothic"/>
                <a:cs typeface="Century Gothic"/>
                <a:sym typeface="Century Gothic"/>
              </a:rPr>
              <a:t>Validité</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Century Gothic"/>
                <a:ea typeface="Century Gothic"/>
                <a:cs typeface="Century Gothic"/>
                <a:sym typeface="Century Gothic"/>
              </a:rPr>
              <a:t>La réussite au  "code" est valable pendant cinq ans.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fr-FR" sz="1000" b="1" i="0" u="none" strike="noStrike" cap="none">
                <a:solidFill>
                  <a:srgbClr val="000000"/>
                </a:solidFill>
                <a:latin typeface="Century Gothic"/>
                <a:ea typeface="Century Gothic"/>
                <a:cs typeface="Century Gothic"/>
                <a:sym typeface="Century Gothic"/>
              </a:rPr>
              <a:t>Des règles à connaître tout au long de la vie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Century Gothic"/>
                <a:ea typeface="Century Gothic"/>
                <a:cs typeface="Century Gothic"/>
                <a:sym typeface="Century Gothic"/>
              </a:rPr>
              <a:t>La connaissance des règles de sécurité est une condition nécessaire pour votre sécurité mais aussi celle des autres usagers de la route. Le Code de la route doit être connu non seulement pour l'examen mais également être retenu et appliqué tout au long de la vie du conducteur, c'est l'assurance d'une meilleur sécurité pour tous sur les routes.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rgbClr val="000000"/>
              </a:buClr>
              <a:buSzPts val="1000"/>
              <a:buFont typeface="Arial"/>
              <a:buNone/>
            </a:pPr>
            <a:r>
              <a:rPr lang="fr-FR" sz="1000" b="0" i="0" u="none" strike="noStrike" cap="none">
                <a:solidFill>
                  <a:srgbClr val="000000"/>
                </a:solidFill>
                <a:latin typeface="Century Gothic"/>
                <a:ea typeface="Century Gothic"/>
                <a:cs typeface="Century Gothic"/>
                <a:sym typeface="Century Gothic"/>
              </a:rPr>
              <a:t>La routine de la conduite, le temps écoulé depuis la formation au permis, mais également des modifications du Code de la route peuvent contribuer à oublier ou méconnaitre certaines règles. Chacun est encouragé à se former tout au long de sa vie pour rester un conducteur exemplaire.</a:t>
            </a:r>
            <a:endParaRPr sz="1400" b="0" i="0" u="none" strike="noStrike" cap="none">
              <a:solidFill>
                <a:srgbClr val="000000"/>
              </a:solidFill>
              <a:latin typeface="Arial"/>
              <a:ea typeface="Arial"/>
              <a:cs typeface="Arial"/>
              <a:sym typeface="Arial"/>
            </a:endParaRPr>
          </a:p>
        </p:txBody>
      </p:sp>
      <p:sp>
        <p:nvSpPr>
          <p:cNvPr id="176" name="Google Shape;176;p7"/>
          <p:cNvSpPr/>
          <p:nvPr/>
        </p:nvSpPr>
        <p:spPr>
          <a:xfrm>
            <a:off x="5791899" y="2505389"/>
            <a:ext cx="2860644" cy="293615"/>
          </a:xfrm>
          <a:prstGeom prst="rect">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CRITÈRES D’ÉVALUATION</a:t>
            </a:r>
            <a:endParaRPr sz="1400" b="0" i="0" u="none" strike="noStrike" cap="none">
              <a:solidFill>
                <a:srgbClr val="000000"/>
              </a:solidFill>
              <a:latin typeface="Arial"/>
              <a:ea typeface="Arial"/>
              <a:cs typeface="Arial"/>
              <a:sym typeface="Arial"/>
            </a:endParaRPr>
          </a:p>
        </p:txBody>
      </p:sp>
      <p:sp>
        <p:nvSpPr>
          <p:cNvPr id="177" name="Google Shape;177;p7"/>
          <p:cNvSpPr/>
          <p:nvPr/>
        </p:nvSpPr>
        <p:spPr>
          <a:xfrm>
            <a:off x="458298" y="2501986"/>
            <a:ext cx="3504102" cy="3723564"/>
          </a:xfrm>
          <a:prstGeom prst="rect">
            <a:avLst/>
          </a:prstGeom>
          <a:solidFill>
            <a:srgbClr val="3D3E44"/>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78" name="Google Shape;178;p7"/>
          <p:cNvSpPr txBox="1"/>
          <p:nvPr/>
        </p:nvSpPr>
        <p:spPr>
          <a:xfrm>
            <a:off x="529557" y="2565599"/>
            <a:ext cx="3470943" cy="3477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Century Gothic"/>
                <a:ea typeface="Century Gothic"/>
                <a:cs typeface="Century Gothic"/>
                <a:sym typeface="Century Gothic"/>
              </a:rPr>
              <a:t>L'épreuve théorique (ou "code") est obligatoire pour pouvoir se présenter à l'épreuve pratique. Quelle que soit la catégorie de permis visée, cette épreuve est obligatoire. </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FFFFFF"/>
                </a:solidFill>
                <a:latin typeface="Century Gothic"/>
                <a:ea typeface="Century Gothic"/>
                <a:cs typeface="Century Gothic"/>
                <a:sym typeface="Century Gothic"/>
              </a:rPr>
              <a:t>Déroulement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Century Gothic"/>
                <a:ea typeface="Century Gothic"/>
                <a:cs typeface="Century Gothic"/>
                <a:sym typeface="Century Gothic"/>
              </a:rPr>
              <a:t>L'épreuve du Code de la route a été privatisée. Désormais, l'épreuve ne se passe plus en Préfecture avec un inspecteur mais chez l'un des opérateurs privés qui ont l'agrément pour faire passer l'examen.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Century Gothic"/>
                <a:ea typeface="Century Gothic"/>
                <a:cs typeface="Century Gothic"/>
                <a:sym typeface="Century Gothic"/>
              </a:rPr>
              <a:t>L'examen coûte 30€, dure environ 30 minutes, avec 40 questions dont 4 vidéos, L’épreuve se passe sur tablette ou ordinateur individuel.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Century Gothic"/>
                <a:ea typeface="Century Gothic"/>
                <a:cs typeface="Century Gothic"/>
                <a:sym typeface="Century Gothic"/>
              </a:rPr>
              <a:t>Pour s'inscrire à l'examen, il suffit d'avoir un numéro NEPH valide, qui vous est fourni lors de l'enregistrement de votre dossier sur l’ANTS.</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r>
              <a:rPr lang="fr-FR" sz="1000" b="1" i="0" u="none" strike="noStrike" cap="none">
                <a:solidFill>
                  <a:srgbClr val="FFFFFF"/>
                </a:solidFill>
                <a:latin typeface="Century Gothic"/>
                <a:ea typeface="Century Gothic"/>
                <a:cs typeface="Century Gothic"/>
                <a:sym typeface="Century Gothic"/>
              </a:rPr>
              <a:t>Obtention du "code"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a:solidFill>
                  <a:srgbClr val="FFFFFF"/>
                </a:solidFill>
                <a:latin typeface="Century Gothic"/>
                <a:ea typeface="Century Gothic"/>
                <a:cs typeface="Century Gothic"/>
                <a:sym typeface="Century Gothic"/>
              </a:rPr>
              <a:t>Les candidats sont reçus à l’examen à partir de 35 bonnes réponses sur 40 questions.</a:t>
            </a:r>
            <a:endParaRPr sz="1000" b="0" i="0" u="none" strike="noStrike" cap="none">
              <a:solidFill>
                <a:srgbClr val="FFFFFF"/>
              </a:solidFill>
              <a:latin typeface="Century Gothic"/>
              <a:ea typeface="Century Gothic"/>
              <a:cs typeface="Century Gothic"/>
              <a:sym typeface="Century Gothic"/>
            </a:endParaRPr>
          </a:p>
        </p:txBody>
      </p:sp>
      <p:sp>
        <p:nvSpPr>
          <p:cNvPr id="179" name="Google Shape;179;p7"/>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1.2 DU LABEL DE L’ETAT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8"/>
          <p:cNvSpPr txBox="1"/>
          <p:nvPr/>
        </p:nvSpPr>
        <p:spPr>
          <a:xfrm>
            <a:off x="1602297" y="520897"/>
            <a:ext cx="7063530" cy="156966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D0363B"/>
              </a:buClr>
              <a:buSzPts val="3200"/>
              <a:buFont typeface="Century Gothic"/>
              <a:buNone/>
            </a:pPr>
            <a:r>
              <a:rPr lang="fr-FR" sz="3200" b="1" i="0" u="sng" strike="noStrike" cap="none">
                <a:solidFill>
                  <a:srgbClr val="D0363B"/>
                </a:solidFill>
                <a:latin typeface="Century Gothic"/>
                <a:ea typeface="Century Gothic"/>
                <a:cs typeface="Century Gothic"/>
                <a:sym typeface="Century Gothic"/>
              </a:rPr>
              <a:t>TOUT SAVOIR SUR</a:t>
            </a:r>
            <a:br>
              <a:rPr lang="fr-FR" sz="3200" b="1" i="0" u="sng" strike="noStrike" cap="none">
                <a:solidFill>
                  <a:srgbClr val="D0363B"/>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L’EXAMEN PRATIQUE</a:t>
            </a:r>
            <a:br>
              <a:rPr lang="fr-FR" sz="3200" b="0" i="0" u="sng" strike="noStrike" cap="none">
                <a:solidFill>
                  <a:srgbClr val="000000"/>
                </a:solidFill>
                <a:latin typeface="Century Gothic"/>
                <a:ea typeface="Century Gothic"/>
                <a:cs typeface="Century Gothic"/>
                <a:sym typeface="Century Gothic"/>
              </a:rPr>
            </a:br>
            <a:r>
              <a:rPr lang="fr-FR" sz="3200" b="0" i="0" u="sng" strike="noStrike" cap="none">
                <a:solidFill>
                  <a:srgbClr val="000000"/>
                </a:solidFill>
                <a:latin typeface="Century Gothic"/>
                <a:ea typeface="Century Gothic"/>
                <a:cs typeface="Century Gothic"/>
                <a:sym typeface="Century Gothic"/>
              </a:rPr>
              <a:t>DU PERMIS DE CONDUIRE</a:t>
            </a:r>
            <a:endParaRPr sz="1400" b="0" i="0" u="none" strike="noStrike" cap="none">
              <a:solidFill>
                <a:srgbClr val="000000"/>
              </a:solidFill>
              <a:latin typeface="Arial"/>
              <a:ea typeface="Arial"/>
              <a:cs typeface="Arial"/>
              <a:sym typeface="Arial"/>
            </a:endParaRPr>
          </a:p>
        </p:txBody>
      </p:sp>
      <p:pic>
        <p:nvPicPr>
          <p:cNvPr id="185" name="Google Shape;185;p8"/>
          <p:cNvPicPr preferRelativeResize="0"/>
          <p:nvPr/>
        </p:nvPicPr>
        <p:blipFill rotWithShape="1">
          <a:blip r:embed="rId3">
            <a:alphaModFix/>
          </a:blip>
          <a:srcRect/>
          <a:stretch/>
        </p:blipFill>
        <p:spPr>
          <a:xfrm rot="-387926">
            <a:off x="1813729" y="783453"/>
            <a:ext cx="1045382" cy="1044547"/>
          </a:xfrm>
          <a:prstGeom prst="rect">
            <a:avLst/>
          </a:prstGeom>
          <a:noFill/>
          <a:ln>
            <a:noFill/>
          </a:ln>
        </p:spPr>
      </p:pic>
      <p:sp>
        <p:nvSpPr>
          <p:cNvPr id="186" name="Google Shape;186;p8"/>
          <p:cNvSpPr/>
          <p:nvPr/>
        </p:nvSpPr>
        <p:spPr>
          <a:xfrm>
            <a:off x="5030713" y="2223083"/>
            <a:ext cx="3405930" cy="3999421"/>
          </a:xfrm>
          <a:prstGeom prst="rect">
            <a:avLst/>
          </a:prstGeom>
          <a:solidFill>
            <a:srgbClr val="F5F4EE"/>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87" name="Google Shape;187;p8"/>
          <p:cNvSpPr txBox="1"/>
          <p:nvPr/>
        </p:nvSpPr>
        <p:spPr>
          <a:xfrm>
            <a:off x="5055763" y="2875949"/>
            <a:ext cx="3330430" cy="3323987"/>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 Réaliser un parcours empruntant des </a:t>
            </a:r>
            <a:r>
              <a:rPr lang="fr-FR" sz="1000" b="1" i="0" u="none" strike="noStrike" cap="none">
                <a:solidFill>
                  <a:srgbClr val="000000"/>
                </a:solidFill>
                <a:latin typeface="Century Gothic"/>
                <a:ea typeface="Century Gothic"/>
                <a:cs typeface="Century Gothic"/>
                <a:sym typeface="Century Gothic"/>
              </a:rPr>
              <a:t>voies à caractère urbain, routier et/ou autoroutier.</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1" i="0" u="none" strike="noStrike" cap="none">
                <a:solidFill>
                  <a:srgbClr val="000000"/>
                </a:solidFill>
                <a:latin typeface="Century Gothic"/>
                <a:ea typeface="Century Gothic"/>
                <a:cs typeface="Century Gothic"/>
                <a:sym typeface="Century Gothic"/>
              </a:rPr>
              <a:t>Suivre un itinéraire </a:t>
            </a:r>
            <a:r>
              <a:rPr lang="fr-FR" sz="1000" b="0" i="0" u="none" strike="noStrike" cap="none">
                <a:solidFill>
                  <a:srgbClr val="000000"/>
                </a:solidFill>
                <a:latin typeface="Century Gothic"/>
                <a:ea typeface="Century Gothic"/>
                <a:cs typeface="Century Gothic"/>
                <a:sym typeface="Century Gothic"/>
              </a:rPr>
              <a:t>ou vous rendre vers une destination préalablement établie, en vous guidant de </a:t>
            </a:r>
            <a:r>
              <a:rPr lang="fr-FR" sz="1000" b="1" i="0" u="none" strike="noStrike" cap="none">
                <a:solidFill>
                  <a:srgbClr val="000000"/>
                </a:solidFill>
                <a:latin typeface="Century Gothic"/>
                <a:ea typeface="Century Gothic"/>
                <a:cs typeface="Century Gothic"/>
                <a:sym typeface="Century Gothic"/>
              </a:rPr>
              <a:t>manière autonome</a:t>
            </a:r>
            <a:r>
              <a:rPr lang="fr-FR" sz="1000" b="0" i="0" u="none" strike="noStrike" cap="none">
                <a:solidFill>
                  <a:srgbClr val="000000"/>
                </a:solidFill>
                <a:latin typeface="Century Gothic"/>
                <a:ea typeface="Century Gothic"/>
                <a:cs typeface="Century Gothic"/>
                <a:sym typeface="Century Gothic"/>
              </a:rPr>
              <a:t>, pendant une durée globale d’environ cinq minutes.</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Réaliser </a:t>
            </a:r>
            <a:r>
              <a:rPr lang="fr-FR" sz="1000" b="1" i="0" u="none" strike="noStrike" cap="none">
                <a:solidFill>
                  <a:srgbClr val="000000"/>
                </a:solidFill>
                <a:latin typeface="Century Gothic"/>
                <a:ea typeface="Century Gothic"/>
                <a:cs typeface="Century Gothic"/>
                <a:sym typeface="Century Gothic"/>
              </a:rPr>
              <a:t>2 manœuvres.</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Procéder à la </a:t>
            </a:r>
            <a:r>
              <a:rPr lang="fr-FR" sz="1000" b="1" i="0" u="none" strike="noStrike" cap="none">
                <a:solidFill>
                  <a:srgbClr val="000000"/>
                </a:solidFill>
                <a:latin typeface="Century Gothic"/>
                <a:ea typeface="Century Gothic"/>
                <a:cs typeface="Century Gothic"/>
                <a:sym typeface="Century Gothic"/>
              </a:rPr>
              <a:t>vérification d’un élément technique</a:t>
            </a:r>
            <a:r>
              <a:rPr lang="fr-FR" sz="1000" b="0" i="0" u="none" strike="noStrike" cap="none">
                <a:solidFill>
                  <a:srgbClr val="000000"/>
                </a:solidFill>
                <a:latin typeface="Century Gothic"/>
                <a:ea typeface="Century Gothic"/>
                <a:cs typeface="Century Gothic"/>
                <a:sym typeface="Century Gothic"/>
              </a:rPr>
              <a:t> à l’intérieur ou à l’extérieur du véhicule et répondre à une </a:t>
            </a:r>
            <a:r>
              <a:rPr lang="fr-FR" sz="1000" b="1" i="0" u="none" strike="noStrike" cap="none">
                <a:solidFill>
                  <a:srgbClr val="000000"/>
                </a:solidFill>
                <a:latin typeface="Century Gothic"/>
                <a:ea typeface="Century Gothic"/>
                <a:cs typeface="Century Gothic"/>
                <a:sym typeface="Century Gothic"/>
              </a:rPr>
              <a:t>question en lien avec la sécurité routière </a:t>
            </a:r>
            <a:r>
              <a:rPr lang="fr-FR" sz="1000" b="0" i="0" u="none" strike="noStrike" cap="none">
                <a:solidFill>
                  <a:schemeClr val="dk1"/>
                </a:solidFill>
                <a:latin typeface="Century Gothic"/>
                <a:ea typeface="Century Gothic"/>
                <a:cs typeface="Century Gothic"/>
                <a:sym typeface="Century Gothic"/>
              </a:rPr>
              <a:t>et à une question portant sur les notions élémentaires de premiers secours.</a:t>
            </a:r>
            <a:endParaRPr sz="1000" b="1" i="0" u="none" strike="noStrike" cap="none">
              <a:solidFill>
                <a:srgbClr val="000000"/>
              </a:solidFill>
              <a:latin typeface="Century Gothic"/>
              <a:ea typeface="Century Gothic"/>
              <a:cs typeface="Century Gothic"/>
              <a:sym typeface="Century Gothic"/>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Appliquer les </a:t>
            </a:r>
            <a:r>
              <a:rPr lang="fr-FR" sz="1000" b="1" i="0" u="none" strike="noStrike" cap="none">
                <a:solidFill>
                  <a:srgbClr val="000000"/>
                </a:solidFill>
                <a:latin typeface="Century Gothic"/>
                <a:ea typeface="Century Gothic"/>
                <a:cs typeface="Century Gothic"/>
                <a:sym typeface="Century Gothic"/>
              </a:rPr>
              <a:t>règles du code de la route</a:t>
            </a:r>
            <a:r>
              <a:rPr lang="fr-FR" sz="1000" b="0" i="0" u="none" strike="noStrike" cap="none">
                <a:solidFill>
                  <a:srgbClr val="000000"/>
                </a:solidFill>
                <a:latin typeface="Century Gothic"/>
                <a:ea typeface="Century Gothic"/>
                <a:cs typeface="Century Gothic"/>
                <a:sym typeface="Century Gothic"/>
              </a:rPr>
              <a:t>, notamment les limitations de vitesse s’appliquant aux élèves conducteurs.</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Adapter votre conduite dans un souci </a:t>
            </a:r>
            <a:r>
              <a:rPr lang="fr-FR" sz="1000" b="1" i="0" u="none" strike="noStrike" cap="none">
                <a:solidFill>
                  <a:srgbClr val="000000"/>
                </a:solidFill>
                <a:latin typeface="Century Gothic"/>
                <a:ea typeface="Century Gothic"/>
                <a:cs typeface="Century Gothic"/>
                <a:sym typeface="Century Gothic"/>
              </a:rPr>
              <a:t>d’économie de carburant </a:t>
            </a:r>
            <a:r>
              <a:rPr lang="fr-FR" sz="1000" b="0" i="0" u="none" strike="noStrike" cap="none">
                <a:solidFill>
                  <a:srgbClr val="000000"/>
                </a:solidFill>
                <a:latin typeface="Century Gothic"/>
                <a:ea typeface="Century Gothic"/>
                <a:cs typeface="Century Gothic"/>
                <a:sym typeface="Century Gothic"/>
              </a:rPr>
              <a:t>et de </a:t>
            </a:r>
            <a:r>
              <a:rPr lang="fr-FR" sz="1000" b="1" i="0" u="none" strike="noStrike" cap="none">
                <a:solidFill>
                  <a:srgbClr val="000000"/>
                </a:solidFill>
                <a:latin typeface="Century Gothic"/>
                <a:ea typeface="Century Gothic"/>
                <a:cs typeface="Century Gothic"/>
                <a:sym typeface="Century Gothic"/>
              </a:rPr>
              <a:t>limitation de rejet de gaz à effet de serre.</a:t>
            </a:r>
            <a:endParaRPr sz="1400" b="0" i="0" u="none" strike="noStrike" cap="none">
              <a:solidFill>
                <a:srgbClr val="000000"/>
              </a:solidFill>
              <a:latin typeface="Arial"/>
              <a:ea typeface="Arial"/>
              <a:cs typeface="Arial"/>
              <a:sym typeface="Arial"/>
            </a:endParaRPr>
          </a:p>
          <a:p>
            <a:pPr marL="171450" marR="0" lvl="0" indent="-171450" algn="just" rtl="0">
              <a:lnSpc>
                <a:spcPct val="100000"/>
              </a:lnSpc>
              <a:spcBef>
                <a:spcPts val="0"/>
              </a:spcBef>
              <a:spcAft>
                <a:spcPts val="0"/>
              </a:spcAft>
              <a:buClr>
                <a:srgbClr val="000000"/>
              </a:buClr>
              <a:buSzPts val="1000"/>
              <a:buFont typeface="Noto Sans Symbols"/>
              <a:buChar char="▪"/>
            </a:pPr>
            <a:r>
              <a:rPr lang="fr-FR" sz="1000" b="0" i="0" u="none" strike="noStrike" cap="none">
                <a:solidFill>
                  <a:srgbClr val="000000"/>
                </a:solidFill>
                <a:latin typeface="Century Gothic"/>
                <a:ea typeface="Century Gothic"/>
                <a:cs typeface="Century Gothic"/>
                <a:sym typeface="Century Gothic"/>
              </a:rPr>
              <a:t>Faire preuve de </a:t>
            </a:r>
            <a:r>
              <a:rPr lang="fr-FR" sz="1000" b="1" i="0" u="none" strike="noStrike" cap="none">
                <a:solidFill>
                  <a:srgbClr val="000000"/>
                </a:solidFill>
                <a:latin typeface="Century Gothic"/>
                <a:ea typeface="Century Gothic"/>
                <a:cs typeface="Century Gothic"/>
                <a:sym typeface="Century Gothic"/>
              </a:rPr>
              <a:t>courtoisie</a:t>
            </a:r>
            <a:r>
              <a:rPr lang="fr-FR" sz="1000" b="0" i="0" u="none" strike="noStrike" cap="none">
                <a:solidFill>
                  <a:srgbClr val="000000"/>
                </a:solidFill>
                <a:latin typeface="Century Gothic"/>
                <a:ea typeface="Century Gothic"/>
                <a:cs typeface="Century Gothic"/>
                <a:sym typeface="Century Gothic"/>
              </a:rPr>
              <a:t> envers les autres usagers, et notamment les plus vulnérables.</a:t>
            </a:r>
            <a:endParaRPr sz="1400" b="0" i="0" u="none" strike="noStrike" cap="none">
              <a:solidFill>
                <a:srgbClr val="000000"/>
              </a:solidFill>
              <a:latin typeface="Arial"/>
              <a:ea typeface="Arial"/>
              <a:cs typeface="Arial"/>
              <a:sym typeface="Arial"/>
            </a:endParaRPr>
          </a:p>
        </p:txBody>
      </p:sp>
      <p:sp>
        <p:nvSpPr>
          <p:cNvPr id="188" name="Google Shape;188;p8"/>
          <p:cNvSpPr/>
          <p:nvPr/>
        </p:nvSpPr>
        <p:spPr>
          <a:xfrm>
            <a:off x="5303356" y="2087511"/>
            <a:ext cx="2860644" cy="293615"/>
          </a:xfrm>
          <a:prstGeom prst="rect">
            <a:avLst/>
          </a:prstGeom>
          <a:solidFill>
            <a:srgbClr val="D0363B"/>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Century Gothic"/>
              <a:buNone/>
            </a:pPr>
            <a:r>
              <a:rPr lang="fr-FR" sz="1600" b="1" i="0" u="none" strike="noStrike" cap="none">
                <a:solidFill>
                  <a:srgbClr val="FFFFFF"/>
                </a:solidFill>
                <a:latin typeface="Century Gothic"/>
                <a:ea typeface="Century Gothic"/>
                <a:cs typeface="Century Gothic"/>
                <a:sym typeface="Century Gothic"/>
              </a:rPr>
              <a:t>CRITÈRES D’ÉVALUATION</a:t>
            </a:r>
            <a:endParaRPr sz="1400" b="0" i="0" u="none" strike="noStrike" cap="none">
              <a:solidFill>
                <a:srgbClr val="000000"/>
              </a:solidFill>
              <a:latin typeface="Arial"/>
              <a:ea typeface="Arial"/>
              <a:cs typeface="Arial"/>
              <a:sym typeface="Arial"/>
            </a:endParaRPr>
          </a:p>
        </p:txBody>
      </p:sp>
      <p:sp>
        <p:nvSpPr>
          <p:cNvPr id="189" name="Google Shape;189;p8"/>
          <p:cNvSpPr/>
          <p:nvPr/>
        </p:nvSpPr>
        <p:spPr>
          <a:xfrm>
            <a:off x="674198" y="2090557"/>
            <a:ext cx="3986702" cy="4134993"/>
          </a:xfrm>
          <a:prstGeom prst="rect">
            <a:avLst/>
          </a:prstGeom>
          <a:solidFill>
            <a:srgbClr val="3D3E44"/>
          </a:solidFill>
          <a:ln w="12700" cap="flat" cmpd="sng">
            <a:solidFill>
              <a:srgbClr val="2D2D2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Montserrat"/>
              <a:buNone/>
            </a:pPr>
            <a:endParaRPr sz="1800" b="0" i="0" u="none" strike="noStrike" cap="none">
              <a:solidFill>
                <a:srgbClr val="FFFFFF"/>
              </a:solidFill>
              <a:latin typeface="Montserrat"/>
              <a:ea typeface="Montserrat"/>
              <a:cs typeface="Montserrat"/>
              <a:sym typeface="Montserrat"/>
            </a:endParaRPr>
          </a:p>
        </p:txBody>
      </p:sp>
      <p:sp>
        <p:nvSpPr>
          <p:cNvPr id="190" name="Google Shape;190;p8"/>
          <p:cNvSpPr txBox="1"/>
          <p:nvPr/>
        </p:nvSpPr>
        <p:spPr>
          <a:xfrm>
            <a:off x="707357" y="2105164"/>
            <a:ext cx="3953544" cy="409342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L’épreuve pratique de l’examen du permis de conduire est évaluée par un expert : </a:t>
            </a:r>
            <a:r>
              <a:rPr lang="fr-FR" sz="1000" b="1" i="0" u="sng" strike="noStrike" cap="none">
                <a:solidFill>
                  <a:srgbClr val="FFFFFF"/>
                </a:solidFill>
                <a:latin typeface="Century Gothic"/>
                <a:ea typeface="Century Gothic"/>
                <a:cs typeface="Century Gothic"/>
                <a:sym typeface="Century Gothic"/>
              </a:rPr>
              <a:t>l’inspecteur du permis de conduire et de la sécurité routière.</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L’évaluation réalisée par l’expert est basée sur des </a:t>
            </a:r>
            <a:r>
              <a:rPr lang="fr-FR" sz="1000" b="1" i="0" u="none" strike="noStrike" cap="none">
                <a:solidFill>
                  <a:srgbClr val="FFFFFF"/>
                </a:solidFill>
                <a:latin typeface="Century Gothic"/>
                <a:ea typeface="Century Gothic"/>
                <a:cs typeface="Century Gothic"/>
                <a:sym typeface="Century Gothic"/>
              </a:rPr>
              <a:t>textes réglementaires et instructions précises </a:t>
            </a:r>
            <a:r>
              <a:rPr lang="fr-FR" sz="1000" b="0" i="0" u="none" strike="noStrike" cap="none">
                <a:solidFill>
                  <a:srgbClr val="FFFFFF"/>
                </a:solidFill>
                <a:latin typeface="Century Gothic"/>
                <a:ea typeface="Century Gothic"/>
                <a:cs typeface="Century Gothic"/>
                <a:sym typeface="Century Gothic"/>
              </a:rPr>
              <a:t>qui en fixent les modalités. L’épreuve dure 32 minutes,</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Cette évaluation consiste en un </a:t>
            </a:r>
            <a:r>
              <a:rPr lang="fr-FR" sz="1000" b="1" i="0" u="none" strike="noStrike" cap="none">
                <a:solidFill>
                  <a:srgbClr val="FFFFFF"/>
                </a:solidFill>
                <a:latin typeface="Century Gothic"/>
                <a:ea typeface="Century Gothic"/>
                <a:cs typeface="Century Gothic"/>
                <a:sym typeface="Century Gothic"/>
              </a:rPr>
              <a:t>bilan des compétences </a:t>
            </a:r>
            <a:r>
              <a:rPr lang="fr-FR" sz="1000" b="0" i="0" u="none" strike="noStrike" cap="none">
                <a:solidFill>
                  <a:srgbClr val="FFFFFF"/>
                </a:solidFill>
                <a:latin typeface="Century Gothic"/>
                <a:ea typeface="Century Gothic"/>
                <a:cs typeface="Century Gothic"/>
                <a:sym typeface="Century Gothic"/>
              </a:rPr>
              <a:t>nécessaires et fondamentales devant être acquises pour une </a:t>
            </a:r>
            <a:r>
              <a:rPr lang="fr-FR" sz="1000" b="1" i="0" u="sng" strike="noStrike" cap="none">
                <a:solidFill>
                  <a:srgbClr val="FFFFFF"/>
                </a:solidFill>
                <a:latin typeface="Century Gothic"/>
                <a:ea typeface="Century Gothic"/>
                <a:cs typeface="Century Gothic"/>
                <a:sym typeface="Century Gothic"/>
              </a:rPr>
              <a:t>conduite en sécurité</a:t>
            </a:r>
            <a:r>
              <a:rPr lang="fr-FR" sz="1000" b="0" i="0" u="none" strike="noStrike" cap="none">
                <a:solidFill>
                  <a:srgbClr val="FFFFFF"/>
                </a:solidFill>
                <a:latin typeface="Century Gothic"/>
                <a:ea typeface="Century Gothic"/>
                <a:cs typeface="Century Gothic"/>
                <a:sym typeface="Century Gothic"/>
              </a:rPr>
              <a:t>, car la conduite est un acte difficile qui engage une responsabilité forte.</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L’expert s’attache à </a:t>
            </a:r>
            <a:r>
              <a:rPr lang="fr-FR" sz="1000" b="1" i="0" u="none" strike="noStrike" cap="none">
                <a:solidFill>
                  <a:srgbClr val="FFFFFF"/>
                </a:solidFill>
                <a:latin typeface="Century Gothic"/>
                <a:ea typeface="Century Gothic"/>
                <a:cs typeface="Century Gothic"/>
                <a:sym typeface="Century Gothic"/>
              </a:rPr>
              <a:t>valoriser vos acquis comportementaux</a:t>
            </a:r>
            <a:r>
              <a:rPr lang="fr-FR" sz="1000" b="0" i="0" u="none" strike="noStrike" cap="none">
                <a:solidFill>
                  <a:srgbClr val="FFFFFF"/>
                </a:solidFill>
                <a:latin typeface="Century Gothic"/>
                <a:ea typeface="Century Gothic"/>
                <a:cs typeface="Century Gothic"/>
                <a:sym typeface="Century Gothic"/>
              </a:rPr>
              <a:t> plutôt que vos faiblesses. Il réalise ainsi un </a:t>
            </a:r>
            <a:r>
              <a:rPr lang="fr-FR" sz="1000" b="1" i="0" u="none" strike="noStrike" cap="none">
                <a:solidFill>
                  <a:srgbClr val="FFFFFF"/>
                </a:solidFill>
                <a:latin typeface="Century Gothic"/>
                <a:ea typeface="Century Gothic"/>
                <a:cs typeface="Century Gothic"/>
                <a:sym typeface="Century Gothic"/>
              </a:rPr>
              <a:t>inventaire des points positifs et des points négatifs</a:t>
            </a:r>
            <a:r>
              <a:rPr lang="fr-FR" sz="1000" b="0" i="0" u="none" strike="noStrike" cap="none">
                <a:solidFill>
                  <a:srgbClr val="FFFFFF"/>
                </a:solidFill>
                <a:latin typeface="Century Gothic"/>
                <a:ea typeface="Century Gothic"/>
                <a:cs typeface="Century Gothic"/>
                <a:sym typeface="Century Gothic"/>
              </a:rPr>
              <a:t> restitués par rapport à une compétence donnée. Un échange entre l’expert et vous peut s’instaurer au cours de l’épreuve.</a:t>
            </a:r>
            <a:br>
              <a:rPr lang="fr-FR" sz="1000" b="0" i="0" u="none" strike="noStrike" cap="none">
                <a:solidFill>
                  <a:srgbClr val="FFFFFF"/>
                </a:solidFill>
                <a:latin typeface="Century Gothic"/>
                <a:ea typeface="Century Gothic"/>
                <a:cs typeface="Century Gothic"/>
                <a:sym typeface="Century Gothic"/>
              </a:rPr>
            </a:b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A l’issue de l’épreuve, l’expert retranscrit de façon formelle ce bilan de compétences dans une </a:t>
            </a:r>
            <a:r>
              <a:rPr lang="fr-FR" sz="1000" b="1" i="0" u="none" strike="noStrike" cap="none">
                <a:solidFill>
                  <a:srgbClr val="FFFFFF"/>
                </a:solidFill>
                <a:latin typeface="Century Gothic"/>
                <a:ea typeface="Century Gothic"/>
                <a:cs typeface="Century Gothic"/>
                <a:sym typeface="Century Gothic"/>
              </a:rPr>
              <a:t>grille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000"/>
              <a:buFont typeface="Century Gothic"/>
              <a:buNone/>
            </a:pPr>
            <a:r>
              <a:rPr lang="fr-FR" sz="1000" b="1" i="0" u="none" strike="noStrike" cap="none">
                <a:solidFill>
                  <a:srgbClr val="FFFFFF"/>
                </a:solidFill>
                <a:latin typeface="Century Gothic"/>
                <a:ea typeface="Century Gothic"/>
                <a:cs typeface="Century Gothic"/>
                <a:sym typeface="Century Gothic"/>
              </a:rPr>
              <a:t>d’évaluation</a:t>
            </a:r>
            <a:r>
              <a:rPr lang="fr-FR" sz="1000" b="0" i="0" u="none" strike="noStrike" cap="none">
                <a:solidFill>
                  <a:srgbClr val="FFFFFF"/>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00"/>
              <a:buFont typeface="Montserrat"/>
              <a:buNone/>
            </a:pPr>
            <a:endParaRPr sz="1000" b="0" i="0" u="none" strike="noStrike" cap="none">
              <a:solidFill>
                <a:srgbClr val="FFFFFF"/>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FFFFFF"/>
              </a:buClr>
              <a:buSzPts val="1000"/>
              <a:buFont typeface="Century Gothic"/>
              <a:buNone/>
            </a:pPr>
            <a:r>
              <a:rPr lang="fr-FR" sz="1000" b="0" i="0" u="none" strike="noStrike" cap="none">
                <a:solidFill>
                  <a:srgbClr val="FFFFFF"/>
                </a:solidFill>
                <a:latin typeface="Century Gothic"/>
                <a:ea typeface="Century Gothic"/>
                <a:cs typeface="Century Gothic"/>
                <a:sym typeface="Century Gothic"/>
              </a:rPr>
              <a:t>Votre école de conduite vous accompagne à l’examen et l’enseignant de la conduite est présent à l’arrière du véhicule.</a:t>
            </a:r>
            <a:endParaRPr sz="1400" b="0" i="0" u="none" strike="noStrike" cap="none">
              <a:solidFill>
                <a:srgbClr val="000000"/>
              </a:solidFill>
              <a:latin typeface="Arial"/>
              <a:ea typeface="Arial"/>
              <a:cs typeface="Arial"/>
              <a:sym typeface="Arial"/>
            </a:endParaRPr>
          </a:p>
        </p:txBody>
      </p:sp>
      <p:sp>
        <p:nvSpPr>
          <p:cNvPr id="191" name="Google Shape;191;p8"/>
          <p:cNvSpPr txBox="1"/>
          <p:nvPr/>
        </p:nvSpPr>
        <p:spPr>
          <a:xfrm>
            <a:off x="6841221" y="6518517"/>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1.2 DU LABEL DE L’ETAT</a:t>
            </a:r>
            <a:endParaRPr sz="1400" b="0" i="0" u="none" strike="noStrike" cap="none">
              <a:solidFill>
                <a:srgbClr val="000000"/>
              </a:solidFill>
              <a:latin typeface="Arial"/>
              <a:ea typeface="Arial"/>
              <a:cs typeface="Arial"/>
              <a:sym typeface="Arial"/>
            </a:endParaRPr>
          </a:p>
        </p:txBody>
      </p:sp>
      <p:pic>
        <p:nvPicPr>
          <p:cNvPr id="192" name="Google Shape;192;p8"/>
          <p:cNvPicPr preferRelativeResize="0"/>
          <p:nvPr/>
        </p:nvPicPr>
        <p:blipFill rotWithShape="1">
          <a:blip r:embed="rId4">
            <a:alphaModFix/>
          </a:blip>
          <a:srcRect/>
          <a:stretch/>
        </p:blipFill>
        <p:spPr>
          <a:xfrm>
            <a:off x="6266711" y="2406293"/>
            <a:ext cx="908533" cy="4470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1"/>
          <p:cNvSpPr/>
          <p:nvPr/>
        </p:nvSpPr>
        <p:spPr>
          <a:xfrm>
            <a:off x="8159931" y="6222914"/>
            <a:ext cx="653143" cy="1432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5" name="Google Shape;225;p11"/>
          <p:cNvSpPr/>
          <p:nvPr/>
        </p:nvSpPr>
        <p:spPr>
          <a:xfrm rot="10800000">
            <a:off x="8456631" y="6366154"/>
            <a:ext cx="281287" cy="201146"/>
          </a:xfrm>
          <a:prstGeom prst="rtTriangle">
            <a:avLst/>
          </a:prstGeom>
          <a:solidFill>
            <a:srgbClr val="F5F4E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26" name="Google Shape;226;p11"/>
          <p:cNvSpPr txBox="1"/>
          <p:nvPr/>
        </p:nvSpPr>
        <p:spPr>
          <a:xfrm>
            <a:off x="1950581" y="675896"/>
            <a:ext cx="6728396" cy="107721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3200"/>
              <a:buFont typeface="Arial"/>
              <a:buNone/>
            </a:pPr>
            <a:r>
              <a:rPr lang="fr-FR" sz="3200" b="1" i="0" u="sng" strike="noStrike" cap="none">
                <a:solidFill>
                  <a:srgbClr val="D0363B"/>
                </a:solidFill>
                <a:latin typeface="Century Gothic"/>
                <a:ea typeface="Century Gothic"/>
                <a:cs typeface="Century Gothic"/>
                <a:sym typeface="Century Gothic"/>
              </a:rPr>
              <a:t>POST-PERMIS</a:t>
            </a:r>
            <a:br>
              <a:rPr lang="fr-FR" sz="3200" b="0" i="0" u="sng" strike="noStrike" cap="none">
                <a:solidFill>
                  <a:schemeClr val="dk1"/>
                </a:solidFill>
                <a:latin typeface="Century Gothic"/>
                <a:ea typeface="Century Gothic"/>
                <a:cs typeface="Century Gothic"/>
                <a:sym typeface="Century Gothic"/>
              </a:rPr>
            </a:br>
            <a:r>
              <a:rPr lang="fr-FR" sz="3200" b="0" i="0" u="sng" strike="noStrike" cap="none">
                <a:solidFill>
                  <a:schemeClr val="dk1"/>
                </a:solidFill>
                <a:latin typeface="Century Gothic"/>
                <a:ea typeface="Century Gothic"/>
                <a:cs typeface="Century Gothic"/>
                <a:sym typeface="Century Gothic"/>
              </a:rPr>
              <a:t>CONDUCTEURS NOVICES</a:t>
            </a:r>
            <a:endParaRPr sz="1400" b="0" i="0" u="none" strike="noStrike" cap="none">
              <a:solidFill>
                <a:srgbClr val="000000"/>
              </a:solidFill>
              <a:latin typeface="Arial"/>
              <a:ea typeface="Arial"/>
              <a:cs typeface="Arial"/>
              <a:sym typeface="Arial"/>
            </a:endParaRPr>
          </a:p>
        </p:txBody>
      </p:sp>
      <p:sp>
        <p:nvSpPr>
          <p:cNvPr id="227" name="Google Shape;227;p11"/>
          <p:cNvSpPr txBox="1"/>
          <p:nvPr/>
        </p:nvSpPr>
        <p:spPr>
          <a:xfrm>
            <a:off x="6945515" y="6567301"/>
            <a:ext cx="2116341" cy="2308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fr-FR" sz="900" b="0" i="0" u="none" strike="noStrike" cap="none">
                <a:solidFill>
                  <a:schemeClr val="dk1"/>
                </a:solidFill>
                <a:latin typeface="Century Gothic"/>
                <a:ea typeface="Century Gothic"/>
                <a:cs typeface="Century Gothic"/>
                <a:sym typeface="Century Gothic"/>
              </a:rPr>
              <a:t>CRITÈRE 1.6 DU LABEL DE L’ETAT</a:t>
            </a:r>
            <a:endParaRPr sz="1400" b="0" i="0" u="none" strike="noStrike" cap="none">
              <a:solidFill>
                <a:srgbClr val="000000"/>
              </a:solidFill>
              <a:latin typeface="Arial"/>
              <a:ea typeface="Arial"/>
              <a:cs typeface="Arial"/>
              <a:sym typeface="Arial"/>
            </a:endParaRPr>
          </a:p>
        </p:txBody>
      </p:sp>
      <p:pic>
        <p:nvPicPr>
          <p:cNvPr id="228" name="Google Shape;228;p11"/>
          <p:cNvPicPr preferRelativeResize="0"/>
          <p:nvPr/>
        </p:nvPicPr>
        <p:blipFill rotWithShape="1">
          <a:blip r:embed="rId3">
            <a:alphaModFix/>
          </a:blip>
          <a:srcRect/>
          <a:stretch/>
        </p:blipFill>
        <p:spPr>
          <a:xfrm>
            <a:off x="6823912" y="4991952"/>
            <a:ext cx="856175" cy="855491"/>
          </a:xfrm>
          <a:prstGeom prst="rect">
            <a:avLst/>
          </a:prstGeom>
          <a:noFill/>
          <a:ln>
            <a:noFill/>
          </a:ln>
        </p:spPr>
      </p:pic>
      <p:pic>
        <p:nvPicPr>
          <p:cNvPr id="229" name="Google Shape;229;p11"/>
          <p:cNvPicPr preferRelativeResize="0"/>
          <p:nvPr/>
        </p:nvPicPr>
        <p:blipFill rotWithShape="1">
          <a:blip r:embed="rId4">
            <a:alphaModFix/>
          </a:blip>
          <a:srcRect/>
          <a:stretch/>
        </p:blipFill>
        <p:spPr>
          <a:xfrm>
            <a:off x="465023" y="675896"/>
            <a:ext cx="2325853" cy="1550568"/>
          </a:xfrm>
          <a:prstGeom prst="rect">
            <a:avLst/>
          </a:prstGeom>
          <a:noFill/>
          <a:ln>
            <a:noFill/>
          </a:ln>
        </p:spPr>
      </p:pic>
      <p:sp>
        <p:nvSpPr>
          <p:cNvPr id="230" name="Google Shape;230;p11"/>
          <p:cNvSpPr/>
          <p:nvPr/>
        </p:nvSpPr>
        <p:spPr>
          <a:xfrm>
            <a:off x="465023" y="2362090"/>
            <a:ext cx="8213954" cy="1786958"/>
          </a:xfrm>
          <a:prstGeom prst="rect">
            <a:avLst/>
          </a:prstGeom>
          <a:solidFill>
            <a:srgbClr val="3D3E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1" name="Google Shape;231;p11"/>
          <p:cNvSpPr txBox="1"/>
          <p:nvPr/>
        </p:nvSpPr>
        <p:spPr>
          <a:xfrm>
            <a:off x="-1323615" y="4216078"/>
            <a:ext cx="5331572" cy="261610"/>
          </a:xfrm>
          <a:prstGeom prst="rect">
            <a:avLst/>
          </a:prstGeom>
          <a:noFill/>
          <a:ln>
            <a:noFill/>
          </a:ln>
        </p:spPr>
        <p:txBody>
          <a:bodyPr spcFirstLastPara="1" wrap="square" lIns="91425" tIns="45700" rIns="91425" bIns="45700" anchor="t" anchorCtr="0">
            <a:spAutoFit/>
          </a:bodyPr>
          <a:lstStyle/>
          <a:p>
            <a:pPr marL="285750" marR="0" lvl="0" indent="-215900" algn="l" rtl="0">
              <a:lnSpc>
                <a:spcPct val="100000"/>
              </a:lnSpc>
              <a:spcBef>
                <a:spcPts val="0"/>
              </a:spcBef>
              <a:spcAft>
                <a:spcPts val="0"/>
              </a:spcAft>
              <a:buClr>
                <a:schemeClr val="dk1"/>
              </a:buClr>
              <a:buSzPts val="1100"/>
              <a:buFont typeface="Montserrat"/>
              <a:buNone/>
            </a:pPr>
            <a:endParaRPr sz="1100" b="0" i="0" u="none" strike="noStrike" cap="none">
              <a:solidFill>
                <a:srgbClr val="3D3E44"/>
              </a:solidFill>
              <a:latin typeface="Century Gothic"/>
              <a:ea typeface="Century Gothic"/>
              <a:cs typeface="Century Gothic"/>
              <a:sym typeface="Century Gothic"/>
            </a:endParaRPr>
          </a:p>
        </p:txBody>
      </p:sp>
      <p:sp>
        <p:nvSpPr>
          <p:cNvPr id="232" name="Google Shape;232;p11"/>
          <p:cNvSpPr/>
          <p:nvPr/>
        </p:nvSpPr>
        <p:spPr>
          <a:xfrm>
            <a:off x="5690927" y="1831225"/>
            <a:ext cx="3122147" cy="2848687"/>
          </a:xfrm>
          <a:prstGeom prst="diamond">
            <a:avLst/>
          </a:prstGeom>
          <a:solidFill>
            <a:srgbClr val="F5F4EE"/>
          </a:solidFill>
          <a:ln w="12700"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entury Gothic"/>
              <a:ea typeface="Century Gothic"/>
              <a:cs typeface="Century Gothic"/>
              <a:sym typeface="Century Gothic"/>
            </a:endParaRPr>
          </a:p>
        </p:txBody>
      </p:sp>
      <p:sp>
        <p:nvSpPr>
          <p:cNvPr id="233" name="Google Shape;233;p11"/>
          <p:cNvSpPr txBox="1"/>
          <p:nvPr/>
        </p:nvSpPr>
        <p:spPr>
          <a:xfrm>
            <a:off x="6351293" y="2371644"/>
            <a:ext cx="184292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fr-FR" sz="1600" b="1" i="0" u="sng" strike="noStrike" cap="none">
                <a:solidFill>
                  <a:srgbClr val="D0363B"/>
                </a:solidFill>
                <a:latin typeface="Century Gothic"/>
                <a:ea typeface="Century Gothic"/>
                <a:cs typeface="Century Gothic"/>
                <a:sym typeface="Century Gothic"/>
              </a:rPr>
              <a:t>L’AVANTAGE?</a:t>
            </a:r>
            <a:endParaRPr sz="1400" b="0" i="0" u="none" strike="noStrike" cap="none">
              <a:solidFill>
                <a:srgbClr val="000000"/>
              </a:solidFill>
              <a:latin typeface="Arial"/>
              <a:ea typeface="Arial"/>
              <a:cs typeface="Arial"/>
              <a:sym typeface="Arial"/>
            </a:endParaRPr>
          </a:p>
        </p:txBody>
      </p:sp>
      <p:sp>
        <p:nvSpPr>
          <p:cNvPr id="234" name="Google Shape;234;p11"/>
          <p:cNvSpPr txBox="1"/>
          <p:nvPr/>
        </p:nvSpPr>
        <p:spPr>
          <a:xfrm>
            <a:off x="5939106" y="2683684"/>
            <a:ext cx="2676404"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fr-FR" sz="1200" b="1" i="0" u="none" strike="noStrike" cap="none">
                <a:solidFill>
                  <a:srgbClr val="3D3E44"/>
                </a:solidFill>
                <a:latin typeface="Century Gothic"/>
                <a:ea typeface="Century Gothic"/>
                <a:cs typeface="Century Gothic"/>
                <a:sym typeface="Century Gothic"/>
              </a:rPr>
              <a:t>La réduction de la période probatoire</a:t>
            </a:r>
            <a:r>
              <a:rPr lang="fr-FR" sz="1200" b="0" i="0" u="none" strike="noStrike" cap="none">
                <a:solidFill>
                  <a:srgbClr val="3D3E44"/>
                </a:solidFill>
                <a:latin typeface="Century Gothic"/>
                <a:ea typeface="Century Gothic"/>
                <a:cs typeface="Century Gothic"/>
                <a:sym typeface="Century Gothic"/>
              </a:rPr>
              <a:t> : </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rgbClr val="3D3E44"/>
              </a:buClr>
              <a:buSzPts val="1050"/>
              <a:buFont typeface="Arial"/>
              <a:buChar char="•"/>
            </a:pPr>
            <a:r>
              <a:rPr lang="fr-FR" sz="1050" b="0" i="0" u="none" strike="noStrike" cap="none">
                <a:solidFill>
                  <a:srgbClr val="3D3E44"/>
                </a:solidFill>
                <a:latin typeface="Century Gothic"/>
                <a:ea typeface="Century Gothic"/>
                <a:cs typeface="Century Gothic"/>
                <a:sym typeface="Century Gothic"/>
              </a:rPr>
              <a:t>Tous vos points en 2 ans au lieu de 3 après une formation traditionnelle</a:t>
            </a:r>
            <a:endParaRPr sz="1400" b="0" i="0" u="none" strike="noStrike" cap="none">
              <a:solidFill>
                <a:srgbClr val="000000"/>
              </a:solidFill>
              <a:latin typeface="Arial"/>
              <a:ea typeface="Arial"/>
              <a:cs typeface="Arial"/>
              <a:sym typeface="Arial"/>
            </a:endParaRPr>
          </a:p>
          <a:p>
            <a:pPr marL="171450" marR="0" lvl="0" indent="-171450" algn="ctr" rtl="0">
              <a:lnSpc>
                <a:spcPct val="100000"/>
              </a:lnSpc>
              <a:spcBef>
                <a:spcPts val="0"/>
              </a:spcBef>
              <a:spcAft>
                <a:spcPts val="0"/>
              </a:spcAft>
              <a:buClr>
                <a:srgbClr val="3D3E44"/>
              </a:buClr>
              <a:buSzPts val="1050"/>
              <a:buFont typeface="Arial"/>
              <a:buChar char="•"/>
            </a:pPr>
            <a:r>
              <a:rPr lang="fr-FR" sz="1050" b="0" i="0" u="none" strike="noStrike" cap="none">
                <a:solidFill>
                  <a:srgbClr val="3D3E44"/>
                </a:solidFill>
                <a:latin typeface="Century Gothic"/>
                <a:ea typeface="Century Gothic"/>
                <a:cs typeface="Century Gothic"/>
                <a:sym typeface="Century Gothic"/>
              </a:rPr>
              <a:t>12 points en 1 an et demi au lieu de 2 en AAC</a:t>
            </a:r>
            <a:endParaRPr sz="1400" b="0" i="0" u="none" strike="noStrike" cap="none">
              <a:solidFill>
                <a:srgbClr val="000000"/>
              </a:solidFill>
              <a:latin typeface="Arial"/>
              <a:ea typeface="Arial"/>
              <a:cs typeface="Arial"/>
              <a:sym typeface="Arial"/>
            </a:endParaRPr>
          </a:p>
        </p:txBody>
      </p:sp>
      <p:sp>
        <p:nvSpPr>
          <p:cNvPr id="235" name="Google Shape;235;p11"/>
          <p:cNvSpPr/>
          <p:nvPr/>
        </p:nvSpPr>
        <p:spPr>
          <a:xfrm>
            <a:off x="534303" y="2429120"/>
            <a:ext cx="3473653" cy="327184"/>
          </a:xfrm>
          <a:prstGeom prst="rect">
            <a:avLst/>
          </a:prstGeom>
          <a:solidFill>
            <a:srgbClr val="F5F4E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fr-FR" sz="1600" b="1" i="0" u="none" strike="noStrike" cap="none">
                <a:solidFill>
                  <a:srgbClr val="3D3E44"/>
                </a:solidFill>
                <a:latin typeface="Century Gothic"/>
                <a:ea typeface="Century Gothic"/>
                <a:cs typeface="Century Gothic"/>
                <a:sym typeface="Century Gothic"/>
              </a:rPr>
              <a:t>LE PROGRAMME</a:t>
            </a:r>
            <a:endParaRPr sz="1400" b="0" i="0" u="none" strike="noStrike" cap="none">
              <a:solidFill>
                <a:srgbClr val="000000"/>
              </a:solidFill>
              <a:latin typeface="Arial"/>
              <a:ea typeface="Arial"/>
              <a:cs typeface="Arial"/>
              <a:sym typeface="Arial"/>
            </a:endParaRPr>
          </a:p>
        </p:txBody>
      </p:sp>
      <p:sp>
        <p:nvSpPr>
          <p:cNvPr id="236" name="Google Shape;236;p11"/>
          <p:cNvSpPr/>
          <p:nvPr/>
        </p:nvSpPr>
        <p:spPr>
          <a:xfrm>
            <a:off x="465023" y="4625082"/>
            <a:ext cx="5097325" cy="1673230"/>
          </a:xfrm>
          <a:prstGeom prst="rect">
            <a:avLst/>
          </a:prstGeom>
          <a:solidFill>
            <a:srgbClr val="F5F4EE"/>
          </a:solidFill>
          <a:ln w="9525" cap="flat" cmpd="sng">
            <a:solidFill>
              <a:srgbClr val="3D3E44"/>
            </a:solidFill>
            <a:prstDash val="solid"/>
            <a:miter lim="800000"/>
            <a:headEnd type="none" w="sm" len="sm"/>
            <a:tailEnd type="none" w="sm" len="sm"/>
          </a:ln>
        </p:spPr>
        <p:txBody>
          <a:bodyPr spcFirstLastPara="1" wrap="square" lIns="91425" tIns="45700" rIns="91425" bIns="45700" anchor="ctr" anchorCtr="0">
            <a:noAutofit/>
          </a:bodyPr>
          <a:lstStyle/>
          <a:p>
            <a:pPr marL="285750" marR="0" lvl="0" indent="-285750" algn="l" rtl="0">
              <a:lnSpc>
                <a:spcPct val="100000"/>
              </a:lnSpc>
              <a:spcBef>
                <a:spcPts val="0"/>
              </a:spcBef>
              <a:spcAft>
                <a:spcPts val="0"/>
              </a:spcAft>
              <a:buClr>
                <a:srgbClr val="3D3E44"/>
              </a:buClr>
              <a:buSzPts val="1000"/>
              <a:buFont typeface="Century Gothic"/>
              <a:buChar char="-"/>
            </a:pPr>
            <a:r>
              <a:rPr lang="fr-FR" sz="1000" b="0" i="0" u="none" strike="noStrike" cap="none" dirty="0">
                <a:solidFill>
                  <a:srgbClr val="3D3E44"/>
                </a:solidFill>
                <a:latin typeface="Century Gothic"/>
                <a:ea typeface="Century Gothic"/>
                <a:cs typeface="Century Gothic"/>
                <a:sym typeface="Century Gothic"/>
              </a:rPr>
              <a:t>Avoir </a:t>
            </a:r>
            <a:r>
              <a:rPr lang="fr-FR" sz="1000" b="1" i="0" u="none" strike="noStrike" cap="none" dirty="0">
                <a:solidFill>
                  <a:srgbClr val="3D3E44"/>
                </a:solidFill>
                <a:latin typeface="Century Gothic"/>
                <a:ea typeface="Century Gothic"/>
                <a:cs typeface="Century Gothic"/>
                <a:sym typeface="Century Gothic"/>
              </a:rPr>
              <a:t>obtenu le permis AUTO </a:t>
            </a:r>
            <a:r>
              <a:rPr lang="fr-FR" sz="1000" b="0" i="0" u="none" strike="noStrike" cap="none" dirty="0">
                <a:solidFill>
                  <a:srgbClr val="3D3E44"/>
                </a:solidFill>
                <a:latin typeface="Century Gothic"/>
                <a:ea typeface="Century Gothic"/>
                <a:cs typeface="Century Gothic"/>
                <a:sym typeface="Century Gothic"/>
              </a:rPr>
              <a:t>depuis</a:t>
            </a:r>
            <a:r>
              <a:rPr lang="fr-FR" sz="1000" b="1" i="0" u="none" strike="noStrike" cap="none" dirty="0">
                <a:solidFill>
                  <a:srgbClr val="3D3E44"/>
                </a:solidFill>
                <a:latin typeface="Century Gothic"/>
                <a:ea typeface="Century Gothic"/>
                <a:cs typeface="Century Gothic"/>
                <a:sym typeface="Century Gothic"/>
              </a:rPr>
              <a:t> 6 à 12 mois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1000"/>
              <a:buFont typeface="Century Gothic"/>
              <a:buChar char="-"/>
            </a:pPr>
            <a:r>
              <a:rPr lang="fr-FR" sz="1000" b="0" i="0" u="none" strike="noStrike" cap="none" dirty="0">
                <a:solidFill>
                  <a:srgbClr val="3D3E44"/>
                </a:solidFill>
                <a:latin typeface="Century Gothic"/>
                <a:ea typeface="Century Gothic"/>
                <a:cs typeface="Century Gothic"/>
                <a:sym typeface="Century Gothic"/>
              </a:rPr>
              <a:t>le conducteur ne doit avoir commis aucune infraction donnant lieu à retrait de points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1000"/>
              <a:buFont typeface="Century Gothic"/>
              <a:buChar char="-"/>
            </a:pPr>
            <a:r>
              <a:rPr lang="fr-FR" sz="1000" b="0" i="0" u="none" strike="noStrike" cap="none" dirty="0">
                <a:solidFill>
                  <a:srgbClr val="3D3E44"/>
                </a:solidFill>
                <a:latin typeface="Century Gothic"/>
                <a:ea typeface="Century Gothic"/>
                <a:cs typeface="Century Gothic"/>
                <a:sym typeface="Century Gothic"/>
              </a:rPr>
              <a:t>attestation de suivi de cette </a:t>
            </a:r>
            <a:r>
              <a:rPr lang="fr-FR" sz="1000" b="1" i="0" u="none" strike="noStrike" cap="none" dirty="0">
                <a:solidFill>
                  <a:srgbClr val="3D3E44"/>
                </a:solidFill>
                <a:latin typeface="Century Gothic"/>
                <a:ea typeface="Century Gothic"/>
                <a:cs typeface="Century Gothic"/>
                <a:sym typeface="Century Gothic"/>
              </a:rPr>
              <a:t>formation complémentaire</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1000"/>
              <a:buFont typeface="Century Gothic"/>
              <a:buChar char="-"/>
            </a:pPr>
            <a:r>
              <a:rPr lang="fr-FR" sz="1000" b="0" i="0" u="none" strike="noStrike" cap="none" dirty="0">
                <a:solidFill>
                  <a:srgbClr val="3D3E44"/>
                </a:solidFill>
                <a:latin typeface="Century Gothic"/>
                <a:ea typeface="Century Gothic"/>
                <a:cs typeface="Century Gothic"/>
                <a:sym typeface="Century Gothic"/>
              </a:rPr>
              <a:t>Cette f</a:t>
            </a:r>
            <a:r>
              <a:rPr lang="fr-FR" sz="1000" b="1" i="0" u="none" strike="noStrike" cap="none" dirty="0">
                <a:solidFill>
                  <a:srgbClr val="3D3E44"/>
                </a:solidFill>
                <a:latin typeface="Century Gothic"/>
                <a:ea typeface="Century Gothic"/>
                <a:cs typeface="Century Gothic"/>
                <a:sym typeface="Century Gothic"/>
              </a:rPr>
              <a:t>ormation </a:t>
            </a:r>
            <a:r>
              <a:rPr lang="fr-FR" sz="1000" b="0" i="0" u="none" strike="noStrike" cap="none" dirty="0">
                <a:solidFill>
                  <a:srgbClr val="3D3E44"/>
                </a:solidFill>
                <a:latin typeface="Century Gothic"/>
                <a:ea typeface="Century Gothic"/>
                <a:cs typeface="Century Gothic"/>
                <a:sym typeface="Century Gothic"/>
              </a:rPr>
              <a:t> est dispensée par un enseignant de la conduite et de la sécurité routière titulaire d’une autorisation d’enseigner</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1000"/>
              <a:buFont typeface="Century Gothic"/>
              <a:buChar char="-"/>
            </a:pPr>
            <a:r>
              <a:rPr lang="fr-FR" sz="1000" b="0" i="0" u="none" strike="noStrike" cap="none" dirty="0">
                <a:solidFill>
                  <a:srgbClr val="3D3E44"/>
                </a:solidFill>
                <a:latin typeface="Century Gothic"/>
                <a:ea typeface="Century Gothic"/>
                <a:cs typeface="Century Gothic"/>
                <a:sym typeface="Century Gothic"/>
              </a:rPr>
              <a:t>Durée de la formation: 7 heures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3D3E44"/>
              </a:buClr>
              <a:buSzPts val="1000"/>
              <a:buFont typeface="Century Gothic"/>
              <a:buChar char="-"/>
            </a:pPr>
            <a:r>
              <a:rPr lang="fr-FR" sz="1000" b="0" i="0" u="none" strike="noStrike" cap="none" dirty="0">
                <a:solidFill>
                  <a:srgbClr val="3D3E44"/>
                </a:solidFill>
                <a:latin typeface="Century Gothic"/>
                <a:ea typeface="Century Gothic"/>
                <a:cs typeface="Century Gothic"/>
                <a:sym typeface="Century Gothic"/>
              </a:rPr>
              <a:t>Effectif de la formation: 6 à 12 personnes</a:t>
            </a:r>
            <a:endParaRPr sz="1100" b="0" i="0" u="none" strike="noStrike" cap="none" dirty="0">
              <a:solidFill>
                <a:srgbClr val="3D3E44"/>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3D3E44"/>
              </a:solidFill>
              <a:latin typeface="Century Gothic"/>
              <a:ea typeface="Century Gothic"/>
              <a:cs typeface="Century Gothic"/>
              <a:sym typeface="Century Gothic"/>
            </a:endParaRPr>
          </a:p>
        </p:txBody>
      </p:sp>
      <p:sp>
        <p:nvSpPr>
          <p:cNvPr id="237" name="Google Shape;237;p11"/>
          <p:cNvSpPr/>
          <p:nvPr/>
        </p:nvSpPr>
        <p:spPr>
          <a:xfrm>
            <a:off x="465024" y="4300036"/>
            <a:ext cx="5097325" cy="334098"/>
          </a:xfrm>
          <a:prstGeom prst="rect">
            <a:avLst/>
          </a:prstGeom>
          <a:solidFill>
            <a:srgbClr val="D036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fr-FR" sz="900" b="1" i="0" u="none" strike="noStrike" cap="none">
                <a:solidFill>
                  <a:schemeClr val="lt1"/>
                </a:solidFill>
                <a:latin typeface="Century Gothic"/>
                <a:ea typeface="Century Gothic"/>
                <a:cs typeface="Century Gothic"/>
                <a:sym typeface="Century Gothic"/>
              </a:rPr>
              <a:t>LES CONDITIONS</a:t>
            </a:r>
            <a:endParaRPr sz="1400" b="0" i="0" u="none" strike="noStrike" cap="none">
              <a:solidFill>
                <a:srgbClr val="000000"/>
              </a:solidFill>
              <a:latin typeface="Arial"/>
              <a:ea typeface="Arial"/>
              <a:cs typeface="Arial"/>
              <a:sym typeface="Arial"/>
            </a:endParaRPr>
          </a:p>
        </p:txBody>
      </p:sp>
      <p:sp>
        <p:nvSpPr>
          <p:cNvPr id="238" name="Google Shape;238;p11"/>
          <p:cNvSpPr txBox="1"/>
          <p:nvPr/>
        </p:nvSpPr>
        <p:spPr>
          <a:xfrm>
            <a:off x="589298" y="2838124"/>
            <a:ext cx="5331572"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fr-FR" sz="1000" b="0" i="0" u="none" strike="noStrike" cap="none" dirty="0">
                <a:solidFill>
                  <a:schemeClr val="lt1"/>
                </a:solidFill>
                <a:latin typeface="Century Gothic"/>
                <a:ea typeface="Century Gothic"/>
                <a:cs typeface="Century Gothic"/>
                <a:sym typeface="Century Gothic"/>
              </a:rPr>
              <a:t>La matinée: Questionnaire d’autoévaluation et perception des risques. </a:t>
            </a:r>
            <a:r>
              <a:rPr lang="fr-FR" sz="1000" b="1" i="0" u="none" strike="noStrike" cap="none" dirty="0">
                <a:solidFill>
                  <a:schemeClr val="lt1"/>
                </a:solidFill>
                <a:latin typeface="Century Gothic"/>
                <a:ea typeface="Century Gothic"/>
                <a:cs typeface="Century Gothic"/>
                <a:sym typeface="Century Gothic"/>
              </a:rPr>
              <a:t>L’objectif de la matinée vise à améliorer la compréhension et la gestion des situations de conduite complexes.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dirty="0">
                <a:solidFill>
                  <a:schemeClr val="lt1"/>
                </a:solidFill>
                <a:latin typeface="Century Gothic"/>
                <a:ea typeface="Century Gothic"/>
                <a:cs typeface="Century Gothic"/>
                <a:sym typeface="Century Gothic"/>
              </a:rPr>
              <a:t>L’après-midi: la mobilité sous divers aspects. </a:t>
            </a:r>
            <a:r>
              <a:rPr lang="fr-FR" sz="1000" b="1" i="0" u="none" strike="noStrike" cap="none" dirty="0">
                <a:solidFill>
                  <a:schemeClr val="lt1"/>
                </a:solidFill>
                <a:latin typeface="Century Gothic"/>
                <a:ea typeface="Century Gothic"/>
                <a:cs typeface="Century Gothic"/>
                <a:sym typeface="Century Gothic"/>
              </a:rPr>
              <a:t>Le but de cette session : rendre tout déplacement plus sûr et plus citoyen par des choix de mobilité responsables.</a:t>
            </a:r>
            <a:endParaRPr sz="1000" b="0" i="0" u="none" strike="noStrike" cap="none" dirty="0">
              <a:solidFill>
                <a:schemeClr val="lt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000"/>
              <a:buFont typeface="Arial"/>
              <a:buNone/>
            </a:pPr>
            <a:r>
              <a:rPr lang="fr-FR" sz="1000" b="0" i="0" u="none" strike="noStrike" cap="none" dirty="0">
                <a:solidFill>
                  <a:schemeClr val="lt1"/>
                </a:solidFill>
                <a:latin typeface="Century Gothic"/>
                <a:ea typeface="Century Gothic"/>
                <a:cs typeface="Century Gothic"/>
                <a:sym typeface="Century Gothic"/>
              </a:rPr>
              <a:t>La formation finie par un bilan au cours duquel l’élève s’engage oralement à adopter une conduite responsable.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nception personnalisé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3363</Words>
  <Application>Microsoft Office PowerPoint</Application>
  <PresentationFormat>Affichage à l'écran (4:3)</PresentationFormat>
  <Paragraphs>329</Paragraphs>
  <Slides>21</Slides>
  <Notes>21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21</vt:i4>
      </vt:variant>
    </vt:vector>
  </HeadingPairs>
  <TitlesOfParts>
    <vt:vector size="27" baseType="lpstr">
      <vt:lpstr>Calibri</vt:lpstr>
      <vt:lpstr>Montserrat</vt:lpstr>
      <vt:lpstr>Noto Sans Symbols</vt:lpstr>
      <vt:lpstr>Arial</vt:lpstr>
      <vt:lpstr>Century Gothic</vt:lpstr>
      <vt:lpstr>Conception personnalisée</vt:lpstr>
      <vt:lpstr>Présentation PowerPoint</vt:lpstr>
      <vt:lpstr>CER RÉSEAU</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PARCOURS DE FORMATION PERSONNALISE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Alexis LE GALLEU</dc:creator>
  <cp:lastModifiedBy>Utilisateur</cp:lastModifiedBy>
  <cp:revision>23</cp:revision>
  <cp:lastPrinted>2025-11-21T16:25:18Z</cp:lastPrinted>
  <dcterms:created xsi:type="dcterms:W3CDTF">2016-11-16T10:38:42Z</dcterms:created>
  <dcterms:modified xsi:type="dcterms:W3CDTF">2026-02-25T13:53:21Z</dcterms:modified>
</cp:coreProperties>
</file>